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67" r:id="rId4"/>
    <p:sldId id="268" r:id="rId5"/>
    <p:sldId id="277" r:id="rId6"/>
    <p:sldId id="278" r:id="rId7"/>
    <p:sldId id="270" r:id="rId8"/>
    <p:sldId id="271" r:id="rId9"/>
    <p:sldId id="279" r:id="rId10"/>
    <p:sldId id="280" r:id="rId11"/>
    <p:sldId id="264" r:id="rId12"/>
    <p:sldId id="272" r:id="rId13"/>
    <p:sldId id="258" r:id="rId14"/>
    <p:sldId id="259" r:id="rId15"/>
    <p:sldId id="261" r:id="rId16"/>
    <p:sldId id="274" r:id="rId17"/>
    <p:sldId id="273" r:id="rId18"/>
    <p:sldId id="275" r:id="rId19"/>
    <p:sldId id="276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Hg/YjZ8eGrCEWBm2bM6z2CsCF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571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us-sdb.com/academic-network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us-sdb.com/challenges-for-salesian-education-experiences-and-reflections-from-ius/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us-sdb.com/vi-international-seminar-ius-education-group/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us-sdb.com/redes-academicas/?lang=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us-sdb.com/redes-academicas/?lang=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us-sdb.com/redes-academicas/?lang=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us-sdb.com/redes-academicas/?lang=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8687" y="775849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2064" y="366810"/>
            <a:ext cx="4593286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28650" y="647593"/>
            <a:ext cx="3350844" cy="3060541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r>
              <a:rPr lang="es-EC" dirty="0">
                <a:solidFill>
                  <a:srgbClr val="FFFFFF"/>
                </a:solidFill>
              </a:rPr>
              <a:t>REDES </a:t>
            </a:r>
            <a:br>
              <a:rPr lang="es-EC" dirty="0">
                <a:solidFill>
                  <a:srgbClr val="FFFFFF"/>
                </a:solidFill>
              </a:rPr>
            </a:br>
            <a:r>
              <a:rPr lang="es-EC" dirty="0">
                <a:solidFill>
                  <a:srgbClr val="FFFFFF"/>
                </a:solidFill>
              </a:rPr>
              <a:t>ACADÉMICAS</a:t>
            </a: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250371" y="3222508"/>
            <a:ext cx="3729123" cy="2514263"/>
          </a:xfrm>
          <a:prstGeom prst="rect">
            <a:avLst/>
          </a:prstGeom>
        </p:spPr>
        <p:txBody>
          <a:bodyPr spcFirstLastPara="1" lIns="91425" tIns="45700" rIns="91425" bIns="45700" anchorCtr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C" sz="27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IUS Education Group</a:t>
            </a:r>
            <a:endParaRPr lang="es-EC" sz="27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EC" sz="27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Electronic Network (RECAL)</a:t>
            </a:r>
            <a:endParaRPr lang="es-EC" sz="27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EC" sz="27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IUS Interculturality Network (RIUSI)</a:t>
            </a:r>
            <a:endParaRPr lang="es-EC" sz="27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EC" sz="2700" b="1" dirty="0">
                <a:solidFill>
                  <a:schemeClr val="tx1"/>
                </a:solidFill>
              </a:rPr>
              <a:t>RED CIAGEN</a:t>
            </a:r>
          </a:p>
          <a:p>
            <a:pPr>
              <a:lnSpc>
                <a:spcPct val="90000"/>
              </a:lnSpc>
            </a:pPr>
            <a:endParaRPr lang="es-EC" sz="27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s-EC" sz="2700" dirty="0">
              <a:solidFill>
                <a:srgbClr val="FFFFFF"/>
              </a:solidFill>
            </a:endParaRPr>
          </a:p>
        </p:txBody>
      </p:sp>
      <p:pic>
        <p:nvPicPr>
          <p:cNvPr id="6" name="Imagen 5" descr="Texto&#10;&#10;Descripción generada automáticamente con confianza baja">
            <a:extLst>
              <a:ext uri="{FF2B5EF4-FFF2-40B4-BE49-F238E27FC236}">
                <a16:creationId xmlns:a16="http://schemas.microsoft.com/office/drawing/2014/main" id="{D97D6CF0-9C2E-8049-B159-84DF4F655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848" y="2252460"/>
            <a:ext cx="3189041" cy="2353080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Texto&#10;&#10;Descripción generada automáticamente con confianza baja">
            <a:extLst>
              <a:ext uri="{FF2B5EF4-FFF2-40B4-BE49-F238E27FC236}">
                <a16:creationId xmlns:a16="http://schemas.microsoft.com/office/drawing/2014/main" id="{F2817307-845E-3B4D-B9D6-6D5D88B43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93" y="879856"/>
            <a:ext cx="1308100" cy="965200"/>
          </a:xfrm>
          <a:prstGeom prst="rect">
            <a:avLst/>
          </a:prstGeom>
        </p:spPr>
      </p:pic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AFE282D-B68E-B543-9C24-E6DC15C7F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57" y="2051703"/>
            <a:ext cx="7707086" cy="3538364"/>
          </a:xfrm>
          <a:prstGeom prst="rect">
            <a:avLst/>
          </a:prstGeom>
        </p:spPr>
      </p:pic>
      <p:pic>
        <p:nvPicPr>
          <p:cNvPr id="7" name="Imagen 6" descr="Una captura de pantalla de un celular con la imagen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A0DFC45-F84D-B648-BFED-FBB208CDF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15" y="3204253"/>
            <a:ext cx="2312849" cy="31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89984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28650" y="484632"/>
            <a:ext cx="4561284" cy="356616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5700">
                <a:solidFill>
                  <a:srgbClr val="FFFFFF"/>
                </a:solidFill>
              </a:rPr>
              <a:t>IUS EDUCATION GROUP</a:t>
            </a:r>
          </a:p>
        </p:txBody>
      </p:sp>
      <p:sp>
        <p:nvSpPr>
          <p:cNvPr id="96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106" y="4252192"/>
            <a:ext cx="3042412" cy="18288"/>
          </a:xfrm>
          <a:custGeom>
            <a:avLst/>
            <a:gdLst>
              <a:gd name="connsiteX0" fmla="*/ 0 w 3042412"/>
              <a:gd name="connsiteY0" fmla="*/ 0 h 18288"/>
              <a:gd name="connsiteX1" fmla="*/ 608482 w 3042412"/>
              <a:gd name="connsiteY1" fmla="*/ 0 h 18288"/>
              <a:gd name="connsiteX2" fmla="*/ 1216965 w 3042412"/>
              <a:gd name="connsiteY2" fmla="*/ 0 h 18288"/>
              <a:gd name="connsiteX3" fmla="*/ 1825447 w 3042412"/>
              <a:gd name="connsiteY3" fmla="*/ 0 h 18288"/>
              <a:gd name="connsiteX4" fmla="*/ 2373081 w 3042412"/>
              <a:gd name="connsiteY4" fmla="*/ 0 h 18288"/>
              <a:gd name="connsiteX5" fmla="*/ 3042412 w 3042412"/>
              <a:gd name="connsiteY5" fmla="*/ 0 h 18288"/>
              <a:gd name="connsiteX6" fmla="*/ 3042412 w 3042412"/>
              <a:gd name="connsiteY6" fmla="*/ 18288 h 18288"/>
              <a:gd name="connsiteX7" fmla="*/ 2494778 w 3042412"/>
              <a:gd name="connsiteY7" fmla="*/ 18288 h 18288"/>
              <a:gd name="connsiteX8" fmla="*/ 1977568 w 3042412"/>
              <a:gd name="connsiteY8" fmla="*/ 18288 h 18288"/>
              <a:gd name="connsiteX9" fmla="*/ 1369085 w 3042412"/>
              <a:gd name="connsiteY9" fmla="*/ 18288 h 18288"/>
              <a:gd name="connsiteX10" fmla="*/ 821451 w 3042412"/>
              <a:gd name="connsiteY10" fmla="*/ 18288 h 18288"/>
              <a:gd name="connsiteX11" fmla="*/ 0 w 3042412"/>
              <a:gd name="connsiteY11" fmla="*/ 18288 h 18288"/>
              <a:gd name="connsiteX12" fmla="*/ 0 w 3042412"/>
              <a:gd name="connsiteY12" fmla="*/ 0 h 18288"/>
              <a:gd name="connsiteX0" fmla="*/ 0 w 3042412"/>
              <a:gd name="connsiteY0" fmla="*/ 0 h 18288"/>
              <a:gd name="connsiteX1" fmla="*/ 547634 w 3042412"/>
              <a:gd name="connsiteY1" fmla="*/ 0 h 18288"/>
              <a:gd name="connsiteX2" fmla="*/ 1064844 w 3042412"/>
              <a:gd name="connsiteY2" fmla="*/ 0 h 18288"/>
              <a:gd name="connsiteX3" fmla="*/ 1612478 w 3042412"/>
              <a:gd name="connsiteY3" fmla="*/ 0 h 18288"/>
              <a:gd name="connsiteX4" fmla="*/ 2220961 w 3042412"/>
              <a:gd name="connsiteY4" fmla="*/ 0 h 18288"/>
              <a:gd name="connsiteX5" fmla="*/ 3042412 w 3042412"/>
              <a:gd name="connsiteY5" fmla="*/ 0 h 18288"/>
              <a:gd name="connsiteX6" fmla="*/ 3042412 w 3042412"/>
              <a:gd name="connsiteY6" fmla="*/ 18288 h 18288"/>
              <a:gd name="connsiteX7" fmla="*/ 2433930 w 3042412"/>
              <a:gd name="connsiteY7" fmla="*/ 18288 h 18288"/>
              <a:gd name="connsiteX8" fmla="*/ 1764599 w 3042412"/>
              <a:gd name="connsiteY8" fmla="*/ 18288 h 18288"/>
              <a:gd name="connsiteX9" fmla="*/ 1247389 w 3042412"/>
              <a:gd name="connsiteY9" fmla="*/ 18288 h 18288"/>
              <a:gd name="connsiteX10" fmla="*/ 578058 w 3042412"/>
              <a:gd name="connsiteY10" fmla="*/ 18288 h 18288"/>
              <a:gd name="connsiteX11" fmla="*/ 0 w 3042412"/>
              <a:gd name="connsiteY11" fmla="*/ 18288 h 18288"/>
              <a:gd name="connsiteX12" fmla="*/ 0 w 304241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2412" h="18288" fill="none" extrusionOk="0">
                <a:moveTo>
                  <a:pt x="0" y="0"/>
                </a:moveTo>
                <a:cubicBezTo>
                  <a:pt x="241527" y="1934"/>
                  <a:pt x="312357" y="-25541"/>
                  <a:pt x="608482" y="0"/>
                </a:cubicBezTo>
                <a:cubicBezTo>
                  <a:pt x="905825" y="26755"/>
                  <a:pt x="942048" y="23771"/>
                  <a:pt x="1216965" y="0"/>
                </a:cubicBezTo>
                <a:cubicBezTo>
                  <a:pt x="1478453" y="-59231"/>
                  <a:pt x="1664162" y="8588"/>
                  <a:pt x="1825447" y="0"/>
                </a:cubicBezTo>
                <a:cubicBezTo>
                  <a:pt x="1988078" y="-33898"/>
                  <a:pt x="2137561" y="9222"/>
                  <a:pt x="2373081" y="0"/>
                </a:cubicBezTo>
                <a:cubicBezTo>
                  <a:pt x="2586708" y="28336"/>
                  <a:pt x="2815076" y="-64836"/>
                  <a:pt x="3042412" y="0"/>
                </a:cubicBezTo>
                <a:cubicBezTo>
                  <a:pt x="3042378" y="4844"/>
                  <a:pt x="3042002" y="11009"/>
                  <a:pt x="3042412" y="18288"/>
                </a:cubicBezTo>
                <a:cubicBezTo>
                  <a:pt x="2911904" y="16374"/>
                  <a:pt x="2661250" y="-38049"/>
                  <a:pt x="2494778" y="18288"/>
                </a:cubicBezTo>
                <a:cubicBezTo>
                  <a:pt x="2307404" y="32907"/>
                  <a:pt x="2098663" y="30051"/>
                  <a:pt x="1977568" y="18288"/>
                </a:cubicBezTo>
                <a:cubicBezTo>
                  <a:pt x="1870622" y="-9869"/>
                  <a:pt x="1546198" y="30007"/>
                  <a:pt x="1369085" y="18288"/>
                </a:cubicBezTo>
                <a:cubicBezTo>
                  <a:pt x="1212400" y="-20955"/>
                  <a:pt x="1052388" y="6064"/>
                  <a:pt x="821451" y="18288"/>
                </a:cubicBezTo>
                <a:cubicBezTo>
                  <a:pt x="599490" y="17953"/>
                  <a:pt x="163903" y="63790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042412" h="18288" stroke="0" extrusionOk="0">
                <a:moveTo>
                  <a:pt x="0" y="0"/>
                </a:moveTo>
                <a:cubicBezTo>
                  <a:pt x="245586" y="-7794"/>
                  <a:pt x="305354" y="-17085"/>
                  <a:pt x="547634" y="0"/>
                </a:cubicBezTo>
                <a:cubicBezTo>
                  <a:pt x="792151" y="22754"/>
                  <a:pt x="862568" y="-6918"/>
                  <a:pt x="1064844" y="0"/>
                </a:cubicBezTo>
                <a:cubicBezTo>
                  <a:pt x="1287782" y="14358"/>
                  <a:pt x="1408399" y="22587"/>
                  <a:pt x="1612478" y="0"/>
                </a:cubicBezTo>
                <a:cubicBezTo>
                  <a:pt x="1806201" y="-7497"/>
                  <a:pt x="2001135" y="-14315"/>
                  <a:pt x="2220961" y="0"/>
                </a:cubicBezTo>
                <a:cubicBezTo>
                  <a:pt x="2478404" y="56174"/>
                  <a:pt x="2863949" y="-41485"/>
                  <a:pt x="3042412" y="0"/>
                </a:cubicBezTo>
                <a:cubicBezTo>
                  <a:pt x="3041887" y="5049"/>
                  <a:pt x="3042605" y="12044"/>
                  <a:pt x="3042412" y="18288"/>
                </a:cubicBezTo>
                <a:cubicBezTo>
                  <a:pt x="2898261" y="22698"/>
                  <a:pt x="2711835" y="-4312"/>
                  <a:pt x="2433930" y="18288"/>
                </a:cubicBezTo>
                <a:cubicBezTo>
                  <a:pt x="2161458" y="45802"/>
                  <a:pt x="1964714" y="57508"/>
                  <a:pt x="1764599" y="18288"/>
                </a:cubicBezTo>
                <a:cubicBezTo>
                  <a:pt x="1552072" y="-5458"/>
                  <a:pt x="1481649" y="6173"/>
                  <a:pt x="1247389" y="18288"/>
                </a:cubicBezTo>
                <a:cubicBezTo>
                  <a:pt x="1065494" y="13144"/>
                  <a:pt x="864941" y="37672"/>
                  <a:pt x="578058" y="18288"/>
                </a:cubicBezTo>
                <a:cubicBezTo>
                  <a:pt x="292954" y="5041"/>
                  <a:pt x="152988" y="18121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042412" h="18288" fill="none" stroke="0" extrusionOk="0">
                <a:moveTo>
                  <a:pt x="0" y="0"/>
                </a:moveTo>
                <a:cubicBezTo>
                  <a:pt x="235158" y="5862"/>
                  <a:pt x="308044" y="-31950"/>
                  <a:pt x="608482" y="0"/>
                </a:cubicBezTo>
                <a:cubicBezTo>
                  <a:pt x="902629" y="27860"/>
                  <a:pt x="934292" y="30978"/>
                  <a:pt x="1216965" y="0"/>
                </a:cubicBezTo>
                <a:cubicBezTo>
                  <a:pt x="1510808" y="-36562"/>
                  <a:pt x="1634425" y="34680"/>
                  <a:pt x="1825447" y="0"/>
                </a:cubicBezTo>
                <a:cubicBezTo>
                  <a:pt x="1997408" y="-14401"/>
                  <a:pt x="2165611" y="21191"/>
                  <a:pt x="2373081" y="0"/>
                </a:cubicBezTo>
                <a:cubicBezTo>
                  <a:pt x="2621557" y="-225"/>
                  <a:pt x="2827861" y="-55622"/>
                  <a:pt x="3042412" y="0"/>
                </a:cubicBezTo>
                <a:cubicBezTo>
                  <a:pt x="3042726" y="4158"/>
                  <a:pt x="3041433" y="12539"/>
                  <a:pt x="3042412" y="18288"/>
                </a:cubicBezTo>
                <a:cubicBezTo>
                  <a:pt x="2956012" y="48012"/>
                  <a:pt x="2647692" y="-10464"/>
                  <a:pt x="2494778" y="18288"/>
                </a:cubicBezTo>
                <a:cubicBezTo>
                  <a:pt x="2306192" y="30912"/>
                  <a:pt x="2106948" y="29535"/>
                  <a:pt x="1977568" y="18288"/>
                </a:cubicBezTo>
                <a:cubicBezTo>
                  <a:pt x="1853031" y="-3851"/>
                  <a:pt x="1540302" y="30019"/>
                  <a:pt x="1369085" y="18288"/>
                </a:cubicBezTo>
                <a:cubicBezTo>
                  <a:pt x="1191765" y="-2739"/>
                  <a:pt x="1065499" y="-6890"/>
                  <a:pt x="821451" y="18288"/>
                </a:cubicBezTo>
                <a:cubicBezTo>
                  <a:pt x="599984" y="42417"/>
                  <a:pt x="179854" y="44896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042412"/>
                      <a:gd name="connsiteY0" fmla="*/ 0 h 18288"/>
                      <a:gd name="connsiteX1" fmla="*/ 608482 w 3042412"/>
                      <a:gd name="connsiteY1" fmla="*/ 0 h 18288"/>
                      <a:gd name="connsiteX2" fmla="*/ 1216965 w 3042412"/>
                      <a:gd name="connsiteY2" fmla="*/ 0 h 18288"/>
                      <a:gd name="connsiteX3" fmla="*/ 1825447 w 3042412"/>
                      <a:gd name="connsiteY3" fmla="*/ 0 h 18288"/>
                      <a:gd name="connsiteX4" fmla="*/ 2373081 w 3042412"/>
                      <a:gd name="connsiteY4" fmla="*/ 0 h 18288"/>
                      <a:gd name="connsiteX5" fmla="*/ 3042412 w 3042412"/>
                      <a:gd name="connsiteY5" fmla="*/ 0 h 18288"/>
                      <a:gd name="connsiteX6" fmla="*/ 3042412 w 3042412"/>
                      <a:gd name="connsiteY6" fmla="*/ 18288 h 18288"/>
                      <a:gd name="connsiteX7" fmla="*/ 2494778 w 3042412"/>
                      <a:gd name="connsiteY7" fmla="*/ 18288 h 18288"/>
                      <a:gd name="connsiteX8" fmla="*/ 1977568 w 3042412"/>
                      <a:gd name="connsiteY8" fmla="*/ 18288 h 18288"/>
                      <a:gd name="connsiteX9" fmla="*/ 1369085 w 3042412"/>
                      <a:gd name="connsiteY9" fmla="*/ 18288 h 18288"/>
                      <a:gd name="connsiteX10" fmla="*/ 821451 w 3042412"/>
                      <a:gd name="connsiteY10" fmla="*/ 18288 h 18288"/>
                      <a:gd name="connsiteX11" fmla="*/ 0 w 3042412"/>
                      <a:gd name="connsiteY11" fmla="*/ 18288 h 18288"/>
                      <a:gd name="connsiteX12" fmla="*/ 0 w 304241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042412" h="18288" fill="none" extrusionOk="0">
                        <a:moveTo>
                          <a:pt x="0" y="0"/>
                        </a:moveTo>
                        <a:cubicBezTo>
                          <a:pt x="247021" y="406"/>
                          <a:pt x="311375" y="-28103"/>
                          <a:pt x="608482" y="0"/>
                        </a:cubicBezTo>
                        <a:cubicBezTo>
                          <a:pt x="905589" y="28103"/>
                          <a:pt x="941513" y="26984"/>
                          <a:pt x="1216965" y="0"/>
                        </a:cubicBezTo>
                        <a:cubicBezTo>
                          <a:pt x="1492417" y="-26984"/>
                          <a:pt x="1661512" y="20769"/>
                          <a:pt x="1825447" y="0"/>
                        </a:cubicBezTo>
                        <a:cubicBezTo>
                          <a:pt x="1989382" y="-20769"/>
                          <a:pt x="2140981" y="8352"/>
                          <a:pt x="2373081" y="0"/>
                        </a:cubicBezTo>
                        <a:cubicBezTo>
                          <a:pt x="2605181" y="-8352"/>
                          <a:pt x="2830372" y="-14633"/>
                          <a:pt x="3042412" y="0"/>
                        </a:cubicBezTo>
                        <a:cubicBezTo>
                          <a:pt x="3042854" y="4516"/>
                          <a:pt x="3041585" y="12266"/>
                          <a:pt x="3042412" y="18288"/>
                        </a:cubicBezTo>
                        <a:cubicBezTo>
                          <a:pt x="2922119" y="39475"/>
                          <a:pt x="2679586" y="-798"/>
                          <a:pt x="2494778" y="18288"/>
                        </a:cubicBezTo>
                        <a:cubicBezTo>
                          <a:pt x="2309970" y="37374"/>
                          <a:pt x="2104493" y="36554"/>
                          <a:pt x="1977568" y="18288"/>
                        </a:cubicBezTo>
                        <a:cubicBezTo>
                          <a:pt x="1850643" y="23"/>
                          <a:pt x="1545734" y="34278"/>
                          <a:pt x="1369085" y="18288"/>
                        </a:cubicBezTo>
                        <a:cubicBezTo>
                          <a:pt x="1192436" y="2298"/>
                          <a:pt x="1048764" y="-2260"/>
                          <a:pt x="821451" y="18288"/>
                        </a:cubicBezTo>
                        <a:cubicBezTo>
                          <a:pt x="594138" y="38836"/>
                          <a:pt x="213550" y="54130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042412" h="18288" stroke="0" extrusionOk="0">
                        <a:moveTo>
                          <a:pt x="0" y="0"/>
                        </a:moveTo>
                        <a:cubicBezTo>
                          <a:pt x="254249" y="43"/>
                          <a:pt x="299528" y="-14916"/>
                          <a:pt x="547634" y="0"/>
                        </a:cubicBezTo>
                        <a:cubicBezTo>
                          <a:pt x="795740" y="14916"/>
                          <a:pt x="855495" y="-10692"/>
                          <a:pt x="1064844" y="0"/>
                        </a:cubicBezTo>
                        <a:cubicBezTo>
                          <a:pt x="1274193" y="10692"/>
                          <a:pt x="1405125" y="19931"/>
                          <a:pt x="1612478" y="0"/>
                        </a:cubicBezTo>
                        <a:cubicBezTo>
                          <a:pt x="1819831" y="-19931"/>
                          <a:pt x="1987615" y="-25056"/>
                          <a:pt x="2220961" y="0"/>
                        </a:cubicBezTo>
                        <a:cubicBezTo>
                          <a:pt x="2454307" y="25056"/>
                          <a:pt x="2867952" y="-30598"/>
                          <a:pt x="3042412" y="0"/>
                        </a:cubicBezTo>
                        <a:cubicBezTo>
                          <a:pt x="3042989" y="4624"/>
                          <a:pt x="3043231" y="11191"/>
                          <a:pt x="3042412" y="18288"/>
                        </a:cubicBezTo>
                        <a:cubicBezTo>
                          <a:pt x="2909174" y="44498"/>
                          <a:pt x="2715419" y="-8999"/>
                          <a:pt x="2433930" y="18288"/>
                        </a:cubicBezTo>
                        <a:cubicBezTo>
                          <a:pt x="2152441" y="45575"/>
                          <a:pt x="1986593" y="28277"/>
                          <a:pt x="1764599" y="18288"/>
                        </a:cubicBezTo>
                        <a:cubicBezTo>
                          <a:pt x="1542605" y="8299"/>
                          <a:pt x="1467397" y="18704"/>
                          <a:pt x="1247389" y="18288"/>
                        </a:cubicBezTo>
                        <a:cubicBezTo>
                          <a:pt x="1027381" y="17873"/>
                          <a:pt x="870240" y="28275"/>
                          <a:pt x="578058" y="18288"/>
                        </a:cubicBezTo>
                        <a:cubicBezTo>
                          <a:pt x="285876" y="8301"/>
                          <a:pt x="157187" y="20360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/>
          <a:stretch/>
        </p:blipFill>
        <p:spPr>
          <a:xfrm>
            <a:off x="5930740" y="4428814"/>
            <a:ext cx="2948940" cy="951032"/>
          </a:xfrm>
          <a:prstGeom prst="rect">
            <a:avLst/>
          </a:prstGeom>
          <a:noFill/>
        </p:spPr>
      </p:pic>
      <p:pic>
        <p:nvPicPr>
          <p:cNvPr id="9" name="Imagen 8" descr="Texto&#10;&#10;Descripción generada automáticamente con confianza baja">
            <a:extLst>
              <a:ext uri="{FF2B5EF4-FFF2-40B4-BE49-F238E27FC236}">
                <a16:creationId xmlns:a16="http://schemas.microsoft.com/office/drawing/2014/main" id="{A3227D06-8408-1847-973E-6BB463EDC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160" y="1463986"/>
            <a:ext cx="1308100" cy="965200"/>
          </a:xfrm>
          <a:prstGeom prst="rect">
            <a:avLst/>
          </a:prstGeom>
        </p:spPr>
      </p:pic>
      <p:pic>
        <p:nvPicPr>
          <p:cNvPr id="8" name="Imagen 7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88382DE1-BBE9-FD45-B28C-74DC460F7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35" y="4904330"/>
            <a:ext cx="2080825" cy="16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8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7A85802F-AEB6-CB45-A1DD-1F1CF3B3D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12" y="2462878"/>
            <a:ext cx="3061697" cy="2259117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794B6A-EFA4-3C48-B08D-08E74D395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8373" y="186126"/>
            <a:ext cx="4003614" cy="2927188"/>
          </a:xfrm>
        </p:spPr>
        <p:txBody>
          <a:bodyPr anchor="ctr">
            <a:normAutofit fontScale="70000" lnSpcReduction="20000"/>
          </a:bodyPr>
          <a:lstStyle/>
          <a:p>
            <a:pPr marL="114300" indent="0">
              <a:buNone/>
            </a:pPr>
            <a:r>
              <a:rPr lang="es-EC" dirty="0"/>
              <a:t>Inmerso en una comunidad repleta de expertos a nivel mundial, el grupo IUS Education busca aunar esfuerzos entre instituciones para participar y promover una mayor y más abierta Comunidad científica en el campo de la educación.</a:t>
            </a:r>
            <a:endParaRPr lang="es-ES_tradnl" sz="1500" dirty="0">
              <a:solidFill>
                <a:srgbClr val="000000"/>
              </a:solidFill>
            </a:endParaRPr>
          </a:p>
        </p:txBody>
      </p:sp>
      <p:pic>
        <p:nvPicPr>
          <p:cNvPr id="22" name="Google Shape;87;p1">
            <a:extLst>
              <a:ext uri="{FF2B5EF4-FFF2-40B4-BE49-F238E27FC236}">
                <a16:creationId xmlns:a16="http://schemas.microsoft.com/office/drawing/2014/main" id="{CA8FC107-E903-D64E-9AE7-891E7A05FC8D}"/>
              </a:ext>
            </a:extLst>
          </p:cNvPr>
          <p:cNvPicPr preferRelativeResize="0"/>
          <p:nvPr/>
        </p:nvPicPr>
        <p:blipFill rotWithShape="1">
          <a:blip r:embed="rId4"/>
          <a:stretch/>
        </p:blipFill>
        <p:spPr>
          <a:xfrm>
            <a:off x="-9525" y="47259"/>
            <a:ext cx="2948940" cy="951032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075A301-ED5C-804E-87AF-F654B4C6C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671" y="3113314"/>
            <a:ext cx="3272517" cy="1503365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7FBAE14A-ECDA-664A-9A7D-75D0E15CF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271" y="4686933"/>
            <a:ext cx="3071917" cy="17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3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75089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1" name="sketch line">
            <a:extLst>
              <a:ext uri="{FF2B5EF4-FFF2-40B4-BE49-F238E27FC236}">
                <a16:creationId xmlns:a16="http://schemas.microsoft.com/office/drawing/2014/main" id="{62677C27-4325-4BE2-B2C9-B721DA9E3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106" y="2362200"/>
            <a:ext cx="3042412" cy="18288"/>
          </a:xfrm>
          <a:custGeom>
            <a:avLst/>
            <a:gdLst>
              <a:gd name="connsiteX0" fmla="*/ 0 w 3042412"/>
              <a:gd name="connsiteY0" fmla="*/ 0 h 18288"/>
              <a:gd name="connsiteX1" fmla="*/ 608482 w 3042412"/>
              <a:gd name="connsiteY1" fmla="*/ 0 h 18288"/>
              <a:gd name="connsiteX2" fmla="*/ 1216965 w 3042412"/>
              <a:gd name="connsiteY2" fmla="*/ 0 h 18288"/>
              <a:gd name="connsiteX3" fmla="*/ 1825447 w 3042412"/>
              <a:gd name="connsiteY3" fmla="*/ 0 h 18288"/>
              <a:gd name="connsiteX4" fmla="*/ 2373081 w 3042412"/>
              <a:gd name="connsiteY4" fmla="*/ 0 h 18288"/>
              <a:gd name="connsiteX5" fmla="*/ 3042412 w 3042412"/>
              <a:gd name="connsiteY5" fmla="*/ 0 h 18288"/>
              <a:gd name="connsiteX6" fmla="*/ 3042412 w 3042412"/>
              <a:gd name="connsiteY6" fmla="*/ 18288 h 18288"/>
              <a:gd name="connsiteX7" fmla="*/ 2494778 w 3042412"/>
              <a:gd name="connsiteY7" fmla="*/ 18288 h 18288"/>
              <a:gd name="connsiteX8" fmla="*/ 1977568 w 3042412"/>
              <a:gd name="connsiteY8" fmla="*/ 18288 h 18288"/>
              <a:gd name="connsiteX9" fmla="*/ 1369085 w 3042412"/>
              <a:gd name="connsiteY9" fmla="*/ 18288 h 18288"/>
              <a:gd name="connsiteX10" fmla="*/ 821451 w 3042412"/>
              <a:gd name="connsiteY10" fmla="*/ 18288 h 18288"/>
              <a:gd name="connsiteX11" fmla="*/ 0 w 3042412"/>
              <a:gd name="connsiteY11" fmla="*/ 18288 h 18288"/>
              <a:gd name="connsiteX12" fmla="*/ 0 w 3042412"/>
              <a:gd name="connsiteY12" fmla="*/ 0 h 18288"/>
              <a:gd name="connsiteX0" fmla="*/ 0 w 3042412"/>
              <a:gd name="connsiteY0" fmla="*/ 0 h 18288"/>
              <a:gd name="connsiteX1" fmla="*/ 547634 w 3042412"/>
              <a:gd name="connsiteY1" fmla="*/ 0 h 18288"/>
              <a:gd name="connsiteX2" fmla="*/ 1064844 w 3042412"/>
              <a:gd name="connsiteY2" fmla="*/ 0 h 18288"/>
              <a:gd name="connsiteX3" fmla="*/ 1612478 w 3042412"/>
              <a:gd name="connsiteY3" fmla="*/ 0 h 18288"/>
              <a:gd name="connsiteX4" fmla="*/ 2220961 w 3042412"/>
              <a:gd name="connsiteY4" fmla="*/ 0 h 18288"/>
              <a:gd name="connsiteX5" fmla="*/ 3042412 w 3042412"/>
              <a:gd name="connsiteY5" fmla="*/ 0 h 18288"/>
              <a:gd name="connsiteX6" fmla="*/ 3042412 w 3042412"/>
              <a:gd name="connsiteY6" fmla="*/ 18288 h 18288"/>
              <a:gd name="connsiteX7" fmla="*/ 2433930 w 3042412"/>
              <a:gd name="connsiteY7" fmla="*/ 18288 h 18288"/>
              <a:gd name="connsiteX8" fmla="*/ 1764599 w 3042412"/>
              <a:gd name="connsiteY8" fmla="*/ 18288 h 18288"/>
              <a:gd name="connsiteX9" fmla="*/ 1247389 w 3042412"/>
              <a:gd name="connsiteY9" fmla="*/ 18288 h 18288"/>
              <a:gd name="connsiteX10" fmla="*/ 578058 w 3042412"/>
              <a:gd name="connsiteY10" fmla="*/ 18288 h 18288"/>
              <a:gd name="connsiteX11" fmla="*/ 0 w 3042412"/>
              <a:gd name="connsiteY11" fmla="*/ 18288 h 18288"/>
              <a:gd name="connsiteX12" fmla="*/ 0 w 304241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2412" h="18288" fill="none" extrusionOk="0">
                <a:moveTo>
                  <a:pt x="0" y="0"/>
                </a:moveTo>
                <a:cubicBezTo>
                  <a:pt x="241527" y="1934"/>
                  <a:pt x="312357" y="-25541"/>
                  <a:pt x="608482" y="0"/>
                </a:cubicBezTo>
                <a:cubicBezTo>
                  <a:pt x="905825" y="26755"/>
                  <a:pt x="942048" y="23771"/>
                  <a:pt x="1216965" y="0"/>
                </a:cubicBezTo>
                <a:cubicBezTo>
                  <a:pt x="1478453" y="-59231"/>
                  <a:pt x="1664162" y="8588"/>
                  <a:pt x="1825447" y="0"/>
                </a:cubicBezTo>
                <a:cubicBezTo>
                  <a:pt x="1988078" y="-33898"/>
                  <a:pt x="2137561" y="9222"/>
                  <a:pt x="2373081" y="0"/>
                </a:cubicBezTo>
                <a:cubicBezTo>
                  <a:pt x="2586708" y="28336"/>
                  <a:pt x="2815076" y="-64836"/>
                  <a:pt x="3042412" y="0"/>
                </a:cubicBezTo>
                <a:cubicBezTo>
                  <a:pt x="3042378" y="4844"/>
                  <a:pt x="3042002" y="11009"/>
                  <a:pt x="3042412" y="18288"/>
                </a:cubicBezTo>
                <a:cubicBezTo>
                  <a:pt x="2911904" y="16374"/>
                  <a:pt x="2661250" y="-38049"/>
                  <a:pt x="2494778" y="18288"/>
                </a:cubicBezTo>
                <a:cubicBezTo>
                  <a:pt x="2307404" y="32907"/>
                  <a:pt x="2098663" y="30051"/>
                  <a:pt x="1977568" y="18288"/>
                </a:cubicBezTo>
                <a:cubicBezTo>
                  <a:pt x="1870622" y="-9869"/>
                  <a:pt x="1546198" y="30007"/>
                  <a:pt x="1369085" y="18288"/>
                </a:cubicBezTo>
                <a:cubicBezTo>
                  <a:pt x="1212400" y="-20955"/>
                  <a:pt x="1052388" y="6064"/>
                  <a:pt x="821451" y="18288"/>
                </a:cubicBezTo>
                <a:cubicBezTo>
                  <a:pt x="599490" y="17953"/>
                  <a:pt x="163903" y="63790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042412" h="18288" stroke="0" extrusionOk="0">
                <a:moveTo>
                  <a:pt x="0" y="0"/>
                </a:moveTo>
                <a:cubicBezTo>
                  <a:pt x="245586" y="-7794"/>
                  <a:pt x="305354" y="-17085"/>
                  <a:pt x="547634" y="0"/>
                </a:cubicBezTo>
                <a:cubicBezTo>
                  <a:pt x="792151" y="22754"/>
                  <a:pt x="862568" y="-6918"/>
                  <a:pt x="1064844" y="0"/>
                </a:cubicBezTo>
                <a:cubicBezTo>
                  <a:pt x="1287782" y="14358"/>
                  <a:pt x="1408399" y="22587"/>
                  <a:pt x="1612478" y="0"/>
                </a:cubicBezTo>
                <a:cubicBezTo>
                  <a:pt x="1806201" y="-7497"/>
                  <a:pt x="2001135" y="-14315"/>
                  <a:pt x="2220961" y="0"/>
                </a:cubicBezTo>
                <a:cubicBezTo>
                  <a:pt x="2478404" y="56174"/>
                  <a:pt x="2863949" y="-41485"/>
                  <a:pt x="3042412" y="0"/>
                </a:cubicBezTo>
                <a:cubicBezTo>
                  <a:pt x="3041887" y="5049"/>
                  <a:pt x="3042605" y="12044"/>
                  <a:pt x="3042412" y="18288"/>
                </a:cubicBezTo>
                <a:cubicBezTo>
                  <a:pt x="2898261" y="22698"/>
                  <a:pt x="2711835" y="-4312"/>
                  <a:pt x="2433930" y="18288"/>
                </a:cubicBezTo>
                <a:cubicBezTo>
                  <a:pt x="2161458" y="45802"/>
                  <a:pt x="1964714" y="57508"/>
                  <a:pt x="1764599" y="18288"/>
                </a:cubicBezTo>
                <a:cubicBezTo>
                  <a:pt x="1552072" y="-5458"/>
                  <a:pt x="1481649" y="6173"/>
                  <a:pt x="1247389" y="18288"/>
                </a:cubicBezTo>
                <a:cubicBezTo>
                  <a:pt x="1065494" y="13144"/>
                  <a:pt x="864941" y="37672"/>
                  <a:pt x="578058" y="18288"/>
                </a:cubicBezTo>
                <a:cubicBezTo>
                  <a:pt x="292954" y="5041"/>
                  <a:pt x="152988" y="18121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042412" h="18288" fill="none" stroke="0" extrusionOk="0">
                <a:moveTo>
                  <a:pt x="0" y="0"/>
                </a:moveTo>
                <a:cubicBezTo>
                  <a:pt x="235158" y="5862"/>
                  <a:pt x="308044" y="-31950"/>
                  <a:pt x="608482" y="0"/>
                </a:cubicBezTo>
                <a:cubicBezTo>
                  <a:pt x="902629" y="27860"/>
                  <a:pt x="934292" y="30978"/>
                  <a:pt x="1216965" y="0"/>
                </a:cubicBezTo>
                <a:cubicBezTo>
                  <a:pt x="1510808" y="-36562"/>
                  <a:pt x="1634425" y="34680"/>
                  <a:pt x="1825447" y="0"/>
                </a:cubicBezTo>
                <a:cubicBezTo>
                  <a:pt x="1997408" y="-14401"/>
                  <a:pt x="2165611" y="21191"/>
                  <a:pt x="2373081" y="0"/>
                </a:cubicBezTo>
                <a:cubicBezTo>
                  <a:pt x="2621557" y="-225"/>
                  <a:pt x="2827861" y="-55622"/>
                  <a:pt x="3042412" y="0"/>
                </a:cubicBezTo>
                <a:cubicBezTo>
                  <a:pt x="3042726" y="4158"/>
                  <a:pt x="3041433" y="12539"/>
                  <a:pt x="3042412" y="18288"/>
                </a:cubicBezTo>
                <a:cubicBezTo>
                  <a:pt x="2956012" y="48012"/>
                  <a:pt x="2647692" y="-10464"/>
                  <a:pt x="2494778" y="18288"/>
                </a:cubicBezTo>
                <a:cubicBezTo>
                  <a:pt x="2306192" y="30912"/>
                  <a:pt x="2106948" y="29535"/>
                  <a:pt x="1977568" y="18288"/>
                </a:cubicBezTo>
                <a:cubicBezTo>
                  <a:pt x="1853031" y="-3851"/>
                  <a:pt x="1540302" y="30019"/>
                  <a:pt x="1369085" y="18288"/>
                </a:cubicBezTo>
                <a:cubicBezTo>
                  <a:pt x="1191765" y="-2739"/>
                  <a:pt x="1065499" y="-6890"/>
                  <a:pt x="821451" y="18288"/>
                </a:cubicBezTo>
                <a:cubicBezTo>
                  <a:pt x="599984" y="42417"/>
                  <a:pt x="179854" y="44896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042412"/>
                      <a:gd name="connsiteY0" fmla="*/ 0 h 18288"/>
                      <a:gd name="connsiteX1" fmla="*/ 608482 w 3042412"/>
                      <a:gd name="connsiteY1" fmla="*/ 0 h 18288"/>
                      <a:gd name="connsiteX2" fmla="*/ 1216965 w 3042412"/>
                      <a:gd name="connsiteY2" fmla="*/ 0 h 18288"/>
                      <a:gd name="connsiteX3" fmla="*/ 1825447 w 3042412"/>
                      <a:gd name="connsiteY3" fmla="*/ 0 h 18288"/>
                      <a:gd name="connsiteX4" fmla="*/ 2373081 w 3042412"/>
                      <a:gd name="connsiteY4" fmla="*/ 0 h 18288"/>
                      <a:gd name="connsiteX5" fmla="*/ 3042412 w 3042412"/>
                      <a:gd name="connsiteY5" fmla="*/ 0 h 18288"/>
                      <a:gd name="connsiteX6" fmla="*/ 3042412 w 3042412"/>
                      <a:gd name="connsiteY6" fmla="*/ 18288 h 18288"/>
                      <a:gd name="connsiteX7" fmla="*/ 2494778 w 3042412"/>
                      <a:gd name="connsiteY7" fmla="*/ 18288 h 18288"/>
                      <a:gd name="connsiteX8" fmla="*/ 1977568 w 3042412"/>
                      <a:gd name="connsiteY8" fmla="*/ 18288 h 18288"/>
                      <a:gd name="connsiteX9" fmla="*/ 1369085 w 3042412"/>
                      <a:gd name="connsiteY9" fmla="*/ 18288 h 18288"/>
                      <a:gd name="connsiteX10" fmla="*/ 821451 w 3042412"/>
                      <a:gd name="connsiteY10" fmla="*/ 18288 h 18288"/>
                      <a:gd name="connsiteX11" fmla="*/ 0 w 3042412"/>
                      <a:gd name="connsiteY11" fmla="*/ 18288 h 18288"/>
                      <a:gd name="connsiteX12" fmla="*/ 0 w 304241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042412" h="18288" fill="none" extrusionOk="0">
                        <a:moveTo>
                          <a:pt x="0" y="0"/>
                        </a:moveTo>
                        <a:cubicBezTo>
                          <a:pt x="247021" y="406"/>
                          <a:pt x="311375" y="-28103"/>
                          <a:pt x="608482" y="0"/>
                        </a:cubicBezTo>
                        <a:cubicBezTo>
                          <a:pt x="905589" y="28103"/>
                          <a:pt x="941513" y="26984"/>
                          <a:pt x="1216965" y="0"/>
                        </a:cubicBezTo>
                        <a:cubicBezTo>
                          <a:pt x="1492417" y="-26984"/>
                          <a:pt x="1661512" y="20769"/>
                          <a:pt x="1825447" y="0"/>
                        </a:cubicBezTo>
                        <a:cubicBezTo>
                          <a:pt x="1989382" y="-20769"/>
                          <a:pt x="2140981" y="8352"/>
                          <a:pt x="2373081" y="0"/>
                        </a:cubicBezTo>
                        <a:cubicBezTo>
                          <a:pt x="2605181" y="-8352"/>
                          <a:pt x="2830372" y="-14633"/>
                          <a:pt x="3042412" y="0"/>
                        </a:cubicBezTo>
                        <a:cubicBezTo>
                          <a:pt x="3042854" y="4516"/>
                          <a:pt x="3041585" y="12266"/>
                          <a:pt x="3042412" y="18288"/>
                        </a:cubicBezTo>
                        <a:cubicBezTo>
                          <a:pt x="2922119" y="39475"/>
                          <a:pt x="2679586" y="-798"/>
                          <a:pt x="2494778" y="18288"/>
                        </a:cubicBezTo>
                        <a:cubicBezTo>
                          <a:pt x="2309970" y="37374"/>
                          <a:pt x="2104493" y="36554"/>
                          <a:pt x="1977568" y="18288"/>
                        </a:cubicBezTo>
                        <a:cubicBezTo>
                          <a:pt x="1850643" y="23"/>
                          <a:pt x="1545734" y="34278"/>
                          <a:pt x="1369085" y="18288"/>
                        </a:cubicBezTo>
                        <a:cubicBezTo>
                          <a:pt x="1192436" y="2298"/>
                          <a:pt x="1048764" y="-2260"/>
                          <a:pt x="821451" y="18288"/>
                        </a:cubicBezTo>
                        <a:cubicBezTo>
                          <a:pt x="594138" y="38836"/>
                          <a:pt x="213550" y="54130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042412" h="18288" stroke="0" extrusionOk="0">
                        <a:moveTo>
                          <a:pt x="0" y="0"/>
                        </a:moveTo>
                        <a:cubicBezTo>
                          <a:pt x="254249" y="43"/>
                          <a:pt x="299528" y="-14916"/>
                          <a:pt x="547634" y="0"/>
                        </a:cubicBezTo>
                        <a:cubicBezTo>
                          <a:pt x="795740" y="14916"/>
                          <a:pt x="855495" y="-10692"/>
                          <a:pt x="1064844" y="0"/>
                        </a:cubicBezTo>
                        <a:cubicBezTo>
                          <a:pt x="1274193" y="10692"/>
                          <a:pt x="1405125" y="19931"/>
                          <a:pt x="1612478" y="0"/>
                        </a:cubicBezTo>
                        <a:cubicBezTo>
                          <a:pt x="1819831" y="-19931"/>
                          <a:pt x="1987615" y="-25056"/>
                          <a:pt x="2220961" y="0"/>
                        </a:cubicBezTo>
                        <a:cubicBezTo>
                          <a:pt x="2454307" y="25056"/>
                          <a:pt x="2867952" y="-30598"/>
                          <a:pt x="3042412" y="0"/>
                        </a:cubicBezTo>
                        <a:cubicBezTo>
                          <a:pt x="3042989" y="4624"/>
                          <a:pt x="3043231" y="11191"/>
                          <a:pt x="3042412" y="18288"/>
                        </a:cubicBezTo>
                        <a:cubicBezTo>
                          <a:pt x="2909174" y="44498"/>
                          <a:pt x="2715419" y="-8999"/>
                          <a:pt x="2433930" y="18288"/>
                        </a:cubicBezTo>
                        <a:cubicBezTo>
                          <a:pt x="2152441" y="45575"/>
                          <a:pt x="1986593" y="28277"/>
                          <a:pt x="1764599" y="18288"/>
                        </a:cubicBezTo>
                        <a:cubicBezTo>
                          <a:pt x="1542605" y="8299"/>
                          <a:pt x="1467397" y="18704"/>
                          <a:pt x="1247389" y="18288"/>
                        </a:cubicBezTo>
                        <a:cubicBezTo>
                          <a:pt x="1027381" y="17873"/>
                          <a:pt x="870240" y="28275"/>
                          <a:pt x="578058" y="18288"/>
                        </a:cubicBezTo>
                        <a:cubicBezTo>
                          <a:pt x="285876" y="8301"/>
                          <a:pt x="157187" y="20360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59106" y="1621971"/>
            <a:ext cx="3504111" cy="5071089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92500"/>
          </a:bodyPr>
          <a:lstStyle/>
          <a:p>
            <a:r>
              <a:rPr lang="es-EC" sz="1000" dirty="0"/>
              <a:t>Centro de Enseñanza Superior Don Bosco Madrid España</a:t>
            </a:r>
            <a:endParaRPr lang="es-EC" sz="400" dirty="0"/>
          </a:p>
          <a:p>
            <a:r>
              <a:rPr lang="es-EC" sz="1000" dirty="0"/>
              <a:t> Universidad Católica Silva Henriquez  Santiago de Chile</a:t>
            </a:r>
            <a:endParaRPr lang="es-EC" sz="400" dirty="0"/>
          </a:p>
          <a:p>
            <a:r>
              <a:rPr lang="es-EC" sz="1000" dirty="0"/>
              <a:t>Universidad Don Bosco San Salvador</a:t>
            </a:r>
            <a:endParaRPr lang="es-EC" sz="400" dirty="0"/>
          </a:p>
          <a:p>
            <a:r>
              <a:rPr lang="es-EC" sz="1000" dirty="0"/>
              <a:t>UNISAL Sao Paulo Brasil</a:t>
            </a:r>
            <a:endParaRPr lang="es-EC" sz="400" dirty="0"/>
          </a:p>
          <a:p>
            <a:r>
              <a:rPr lang="es-EC" sz="1000" dirty="0"/>
              <a:t>Instituto Superior Don Bosco Rosario Argentina</a:t>
            </a:r>
            <a:endParaRPr lang="es-EC" sz="400" dirty="0"/>
          </a:p>
          <a:p>
            <a:r>
              <a:rPr lang="es-EC" sz="1000" dirty="0"/>
              <a:t>Universidad Salesiana de Bolivia La Paz Bolivia</a:t>
            </a:r>
            <a:endParaRPr lang="es-EC" sz="400" dirty="0"/>
          </a:p>
          <a:p>
            <a:r>
              <a:rPr lang="es-EC" sz="1000" dirty="0"/>
              <a:t>Universidad Católica Don Bosco Campo Grande Brasil</a:t>
            </a:r>
            <a:endParaRPr lang="es-EC" sz="400" dirty="0"/>
          </a:p>
          <a:p>
            <a:r>
              <a:rPr lang="es-EC" sz="1000" dirty="0"/>
              <a:t>UNISALESIANO Lins  Aracatuba Brasil</a:t>
            </a:r>
            <a:endParaRPr lang="es-EC" sz="400" dirty="0"/>
          </a:p>
          <a:p>
            <a:r>
              <a:rPr lang="es-EC" sz="1000" dirty="0"/>
              <a:t>Universidad Católica de Brasilia Brasil</a:t>
            </a:r>
            <a:endParaRPr lang="es-EC" sz="400" dirty="0"/>
          </a:p>
          <a:p>
            <a:r>
              <a:rPr lang="es-EC" sz="1000" dirty="0"/>
              <a:t>Unileste- MG Centro Universitario do Leste de Minas Gerais Brasil</a:t>
            </a:r>
            <a:endParaRPr lang="es-EC" sz="400" dirty="0"/>
          </a:p>
          <a:p>
            <a:r>
              <a:rPr lang="es-EC" sz="1000" dirty="0"/>
              <a:t>UNISAL- Centro Universitario Salesiano de Sao Paulo Brasil</a:t>
            </a:r>
            <a:endParaRPr lang="es-EC" sz="400" dirty="0"/>
          </a:p>
          <a:p>
            <a:r>
              <a:rPr lang="es-EC" sz="1000" dirty="0"/>
              <a:t>Universidad Politécnica Salesiana del Ecuador</a:t>
            </a:r>
            <a:endParaRPr lang="es-EC" sz="400" dirty="0"/>
          </a:p>
          <a:p>
            <a:r>
              <a:rPr lang="es-EC" sz="1000" dirty="0"/>
              <a:t>Universidad Mesoamericana Ciudad de Guatemala Guatemala</a:t>
            </a:r>
            <a:endParaRPr lang="es-EC" sz="400" dirty="0"/>
          </a:p>
          <a:p>
            <a:r>
              <a:rPr lang="es-EC" sz="1000" dirty="0"/>
              <a:t>Universidad Salesiana de México México DF</a:t>
            </a:r>
            <a:endParaRPr lang="es-EC" sz="400" dirty="0"/>
          </a:p>
          <a:p>
            <a:r>
              <a:rPr lang="es-EC" sz="1000" dirty="0"/>
              <a:t>Instituto Universitario Salesiano P. Ojeda  Los Teques Venezuela</a:t>
            </a:r>
            <a:endParaRPr lang="es-EC" sz="400" dirty="0"/>
          </a:p>
          <a:p>
            <a:r>
              <a:rPr lang="es-EC" sz="1000" dirty="0"/>
              <a:t>Salesian College Sonada, West Bengal, India</a:t>
            </a:r>
            <a:endParaRPr lang="es-EC" sz="400" dirty="0"/>
          </a:p>
          <a:p>
            <a:r>
              <a:rPr lang="es-EC" sz="1000" dirty="0"/>
              <a:t>Don Bosco College, Azara India</a:t>
            </a:r>
            <a:endParaRPr lang="es-EC" sz="400" dirty="0"/>
          </a:p>
          <a:p>
            <a:r>
              <a:rPr lang="es-EC" sz="1000" dirty="0"/>
              <a:t>Don Bosco College Maram Dimapur India</a:t>
            </a:r>
            <a:endParaRPr lang="es-EC" sz="400" dirty="0"/>
          </a:p>
          <a:p>
            <a:r>
              <a:rPr lang="es-EC" sz="1000" dirty="0"/>
              <a:t>Sacred Heart College Tirupattur, Tamil Nadu India</a:t>
            </a:r>
            <a:endParaRPr lang="es-EC" sz="400" dirty="0"/>
          </a:p>
          <a:p>
            <a:r>
              <a:rPr lang="es-EC" sz="1000" dirty="0"/>
              <a:t>Don Bosoc College, Caubang Philippines</a:t>
            </a:r>
            <a:endParaRPr lang="es-EC" sz="400" dirty="0"/>
          </a:p>
          <a:p>
            <a:r>
              <a:rPr lang="es-EC" sz="1000" dirty="0"/>
              <a:t>Scuola Superiro Internaz Sciencza Educaczione  Venezia Italia</a:t>
            </a:r>
            <a:endParaRPr lang="es-EC" sz="400" dirty="0"/>
          </a:p>
          <a:p>
            <a:r>
              <a:rPr lang="es-EC" sz="1000" dirty="0"/>
              <a:t>Salesian Politecnich Tokio.</a:t>
            </a:r>
            <a:br>
              <a:rPr lang="es-EC" sz="300" dirty="0"/>
            </a:br>
            <a:endParaRPr lang="es-EC" sz="300" dirty="0">
              <a:solidFill>
                <a:srgbClr val="FFFFFF"/>
              </a:solidFill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/>
          <a:stretch/>
        </p:blipFill>
        <p:spPr>
          <a:xfrm>
            <a:off x="805830" y="461588"/>
            <a:ext cx="3010662" cy="970938"/>
          </a:xfrm>
          <a:prstGeom prst="rect">
            <a:avLst/>
          </a:prstGeom>
          <a:noFill/>
        </p:spPr>
      </p:pic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EE87C85A-210C-654C-BB10-CD1C28FB2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133" y="4338245"/>
            <a:ext cx="4313029" cy="2354815"/>
          </a:xfrm>
          <a:prstGeom prst="rect">
            <a:avLst/>
          </a:prstGeom>
        </p:spPr>
      </p:pic>
      <p:pic>
        <p:nvPicPr>
          <p:cNvPr id="4" name="Imagen 3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1DBBD4-906C-8742-BFF4-64B109078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715" y="320510"/>
            <a:ext cx="3642179" cy="36972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3693086" y="212214"/>
            <a:ext cx="4965352" cy="1776484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lvl="0">
              <a:lnSpc>
                <a:spcPct val="90000"/>
              </a:lnSpc>
              <a:buSzPts val="2400"/>
            </a:pPr>
            <a:r>
              <a:rPr lang="es-ES" sz="2400" dirty="0"/>
              <a:t>Instrumento organizador:</a:t>
            </a:r>
            <a:br>
              <a:rPr lang="es-ES" sz="2400" dirty="0"/>
            </a:br>
            <a:r>
              <a:rPr lang="es-ES" sz="2400" dirty="0"/>
              <a:t>Seminarios científicos cada tres años</a:t>
            </a:r>
            <a:br>
              <a:rPr lang="es-ES" sz="2400" dirty="0"/>
            </a:br>
            <a:r>
              <a:rPr lang="es-ES" sz="2400" dirty="0"/>
              <a:t>Asamblea General</a:t>
            </a:r>
            <a:br>
              <a:rPr lang="es-ES" sz="2400" dirty="0"/>
            </a:br>
            <a:r>
              <a:rPr lang="es-ES" sz="2400" dirty="0"/>
              <a:t>
</a:t>
            </a:r>
            <a:endParaRPr lang="es-ES" sz="2600" dirty="0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DE48230A-3CB0-2F4B-9509-49F66492E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842" y="2315691"/>
            <a:ext cx="2649027" cy="1477926"/>
          </a:xfrm>
          <a:prstGeom prst="rect">
            <a:avLst/>
          </a:prstGeom>
        </p:spPr>
      </p:pic>
      <p:sp>
        <p:nvSpPr>
          <p:cNvPr id="147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2315691"/>
            <a:ext cx="3257550" cy="18288"/>
          </a:xfrm>
          <a:custGeom>
            <a:avLst/>
            <a:gdLst>
              <a:gd name="connsiteX0" fmla="*/ 0 w 3257550"/>
              <a:gd name="connsiteY0" fmla="*/ 0 h 18288"/>
              <a:gd name="connsiteX1" fmla="*/ 618935 w 3257550"/>
              <a:gd name="connsiteY1" fmla="*/ 0 h 18288"/>
              <a:gd name="connsiteX2" fmla="*/ 1270445 w 3257550"/>
              <a:gd name="connsiteY2" fmla="*/ 0 h 18288"/>
              <a:gd name="connsiteX3" fmla="*/ 1954530 w 3257550"/>
              <a:gd name="connsiteY3" fmla="*/ 0 h 18288"/>
              <a:gd name="connsiteX4" fmla="*/ 2638616 w 3257550"/>
              <a:gd name="connsiteY4" fmla="*/ 0 h 18288"/>
              <a:gd name="connsiteX5" fmla="*/ 3257550 w 3257550"/>
              <a:gd name="connsiteY5" fmla="*/ 0 h 18288"/>
              <a:gd name="connsiteX6" fmla="*/ 3257550 w 3257550"/>
              <a:gd name="connsiteY6" fmla="*/ 18288 h 18288"/>
              <a:gd name="connsiteX7" fmla="*/ 2540889 w 3257550"/>
              <a:gd name="connsiteY7" fmla="*/ 18288 h 18288"/>
              <a:gd name="connsiteX8" fmla="*/ 1824228 w 3257550"/>
              <a:gd name="connsiteY8" fmla="*/ 18288 h 18288"/>
              <a:gd name="connsiteX9" fmla="*/ 1172718 w 3257550"/>
              <a:gd name="connsiteY9" fmla="*/ 18288 h 18288"/>
              <a:gd name="connsiteX10" fmla="*/ 0 w 3257550"/>
              <a:gd name="connsiteY10" fmla="*/ 18288 h 18288"/>
              <a:gd name="connsiteX11" fmla="*/ 0 w 3257550"/>
              <a:gd name="connsiteY11" fmla="*/ 0 h 18288"/>
              <a:gd name="connsiteX0" fmla="*/ 0 w 3257550"/>
              <a:gd name="connsiteY0" fmla="*/ 0 h 18288"/>
              <a:gd name="connsiteX1" fmla="*/ 618935 w 3257550"/>
              <a:gd name="connsiteY1" fmla="*/ 0 h 18288"/>
              <a:gd name="connsiteX2" fmla="*/ 1172718 w 3257550"/>
              <a:gd name="connsiteY2" fmla="*/ 0 h 18288"/>
              <a:gd name="connsiteX3" fmla="*/ 1889379 w 3257550"/>
              <a:gd name="connsiteY3" fmla="*/ 0 h 18288"/>
              <a:gd name="connsiteX4" fmla="*/ 2508314 w 3257550"/>
              <a:gd name="connsiteY4" fmla="*/ 0 h 18288"/>
              <a:gd name="connsiteX5" fmla="*/ 3257550 w 3257550"/>
              <a:gd name="connsiteY5" fmla="*/ 0 h 18288"/>
              <a:gd name="connsiteX6" fmla="*/ 3257550 w 3257550"/>
              <a:gd name="connsiteY6" fmla="*/ 18288 h 18288"/>
              <a:gd name="connsiteX7" fmla="*/ 2606040 w 3257550"/>
              <a:gd name="connsiteY7" fmla="*/ 18288 h 18288"/>
              <a:gd name="connsiteX8" fmla="*/ 1889379 w 3257550"/>
              <a:gd name="connsiteY8" fmla="*/ 18288 h 18288"/>
              <a:gd name="connsiteX9" fmla="*/ 1335595 w 3257550"/>
              <a:gd name="connsiteY9" fmla="*/ 18288 h 18288"/>
              <a:gd name="connsiteX10" fmla="*/ 684085 w 3257550"/>
              <a:gd name="connsiteY10" fmla="*/ 18288 h 18288"/>
              <a:gd name="connsiteX11" fmla="*/ 0 w 3257550"/>
              <a:gd name="connsiteY11" fmla="*/ 18288 h 18288"/>
              <a:gd name="connsiteX12" fmla="*/ 0 w 325755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7550" h="18288" fill="none" extrusionOk="0">
                <a:moveTo>
                  <a:pt x="0" y="0"/>
                </a:moveTo>
                <a:cubicBezTo>
                  <a:pt x="238055" y="-23803"/>
                  <a:pt x="355510" y="-36061"/>
                  <a:pt x="618935" y="0"/>
                </a:cubicBezTo>
                <a:cubicBezTo>
                  <a:pt x="824013" y="-24241"/>
                  <a:pt x="1052378" y="-12230"/>
                  <a:pt x="1270445" y="0"/>
                </a:cubicBezTo>
                <a:cubicBezTo>
                  <a:pt x="1438732" y="12040"/>
                  <a:pt x="1770315" y="33841"/>
                  <a:pt x="1954530" y="0"/>
                </a:cubicBezTo>
                <a:cubicBezTo>
                  <a:pt x="2217655" y="9999"/>
                  <a:pt x="2448868" y="34235"/>
                  <a:pt x="2638616" y="0"/>
                </a:cubicBezTo>
                <a:cubicBezTo>
                  <a:pt x="2852657" y="-7225"/>
                  <a:pt x="3041821" y="26281"/>
                  <a:pt x="3257550" y="0"/>
                </a:cubicBezTo>
                <a:cubicBezTo>
                  <a:pt x="3257297" y="7886"/>
                  <a:pt x="3256790" y="12675"/>
                  <a:pt x="3257550" y="18288"/>
                </a:cubicBezTo>
                <a:cubicBezTo>
                  <a:pt x="2931967" y="31173"/>
                  <a:pt x="2704369" y="55830"/>
                  <a:pt x="2540889" y="18288"/>
                </a:cubicBezTo>
                <a:cubicBezTo>
                  <a:pt x="2357101" y="9323"/>
                  <a:pt x="2120732" y="-29185"/>
                  <a:pt x="1824228" y="18288"/>
                </a:cubicBezTo>
                <a:cubicBezTo>
                  <a:pt x="1528480" y="30037"/>
                  <a:pt x="1473939" y="33928"/>
                  <a:pt x="1172718" y="18288"/>
                </a:cubicBezTo>
                <a:cubicBezTo>
                  <a:pt x="874496" y="38178"/>
                  <a:pt x="461132" y="103798"/>
                  <a:pt x="0" y="18288"/>
                </a:cubicBezTo>
                <a:cubicBezTo>
                  <a:pt x="-935" y="11303"/>
                  <a:pt x="1149" y="6915"/>
                  <a:pt x="0" y="0"/>
                </a:cubicBezTo>
                <a:close/>
              </a:path>
              <a:path w="3257550" h="18288" stroke="0" extrusionOk="0">
                <a:moveTo>
                  <a:pt x="0" y="0"/>
                </a:moveTo>
                <a:cubicBezTo>
                  <a:pt x="277703" y="1668"/>
                  <a:pt x="451855" y="-17860"/>
                  <a:pt x="618935" y="0"/>
                </a:cubicBezTo>
                <a:cubicBezTo>
                  <a:pt x="791286" y="25748"/>
                  <a:pt x="979821" y="22209"/>
                  <a:pt x="1172718" y="0"/>
                </a:cubicBezTo>
                <a:cubicBezTo>
                  <a:pt x="1355430" y="-21075"/>
                  <a:pt x="1706226" y="-126"/>
                  <a:pt x="1889379" y="0"/>
                </a:cubicBezTo>
                <a:cubicBezTo>
                  <a:pt x="2118559" y="-40586"/>
                  <a:pt x="2357830" y="5386"/>
                  <a:pt x="2508314" y="0"/>
                </a:cubicBezTo>
                <a:cubicBezTo>
                  <a:pt x="2671404" y="-45581"/>
                  <a:pt x="2885384" y="-11314"/>
                  <a:pt x="3257550" y="0"/>
                </a:cubicBezTo>
                <a:cubicBezTo>
                  <a:pt x="3257580" y="5290"/>
                  <a:pt x="3259067" y="9247"/>
                  <a:pt x="3257550" y="18288"/>
                </a:cubicBezTo>
                <a:cubicBezTo>
                  <a:pt x="2997361" y="34545"/>
                  <a:pt x="2795683" y="25174"/>
                  <a:pt x="2606040" y="18288"/>
                </a:cubicBezTo>
                <a:cubicBezTo>
                  <a:pt x="2407763" y="-34167"/>
                  <a:pt x="2223219" y="18997"/>
                  <a:pt x="1889379" y="18288"/>
                </a:cubicBezTo>
                <a:cubicBezTo>
                  <a:pt x="1628024" y="31014"/>
                  <a:pt x="1465696" y="36931"/>
                  <a:pt x="1335595" y="18288"/>
                </a:cubicBezTo>
                <a:cubicBezTo>
                  <a:pt x="1230392" y="47482"/>
                  <a:pt x="908325" y="57942"/>
                  <a:pt x="684085" y="18288"/>
                </a:cubicBezTo>
                <a:cubicBezTo>
                  <a:pt x="472226" y="-15941"/>
                  <a:pt x="192171" y="24166"/>
                  <a:pt x="0" y="18288"/>
                </a:cubicBezTo>
                <a:cubicBezTo>
                  <a:pt x="1342" y="9689"/>
                  <a:pt x="453" y="6812"/>
                  <a:pt x="0" y="0"/>
                </a:cubicBezTo>
                <a:close/>
              </a:path>
              <a:path w="3257550" h="18288" fill="none" stroke="0" extrusionOk="0">
                <a:moveTo>
                  <a:pt x="0" y="0"/>
                </a:moveTo>
                <a:cubicBezTo>
                  <a:pt x="217632" y="-7628"/>
                  <a:pt x="374307" y="-12308"/>
                  <a:pt x="618935" y="0"/>
                </a:cubicBezTo>
                <a:cubicBezTo>
                  <a:pt x="891975" y="30966"/>
                  <a:pt x="1043951" y="167"/>
                  <a:pt x="1270445" y="0"/>
                </a:cubicBezTo>
                <a:cubicBezTo>
                  <a:pt x="1543425" y="17587"/>
                  <a:pt x="1660915" y="28016"/>
                  <a:pt x="1954530" y="0"/>
                </a:cubicBezTo>
                <a:cubicBezTo>
                  <a:pt x="2235868" y="27323"/>
                  <a:pt x="2443402" y="-1099"/>
                  <a:pt x="2638616" y="0"/>
                </a:cubicBezTo>
                <a:cubicBezTo>
                  <a:pt x="2834174" y="-62503"/>
                  <a:pt x="3032409" y="-30138"/>
                  <a:pt x="3257550" y="0"/>
                </a:cubicBezTo>
                <a:cubicBezTo>
                  <a:pt x="3256950" y="7980"/>
                  <a:pt x="3256574" y="12620"/>
                  <a:pt x="3257550" y="18288"/>
                </a:cubicBezTo>
                <a:cubicBezTo>
                  <a:pt x="2973462" y="33119"/>
                  <a:pt x="2681333" y="68039"/>
                  <a:pt x="2540889" y="18288"/>
                </a:cubicBezTo>
                <a:cubicBezTo>
                  <a:pt x="2362098" y="-31168"/>
                  <a:pt x="2123314" y="66958"/>
                  <a:pt x="1824228" y="18288"/>
                </a:cubicBezTo>
                <a:cubicBezTo>
                  <a:pt x="1517972" y="29433"/>
                  <a:pt x="1466904" y="11824"/>
                  <a:pt x="1172718" y="18288"/>
                </a:cubicBezTo>
                <a:cubicBezTo>
                  <a:pt x="886213" y="22563"/>
                  <a:pt x="526598" y="-1162"/>
                  <a:pt x="0" y="18288"/>
                </a:cubicBezTo>
                <a:cubicBezTo>
                  <a:pt x="493" y="12135"/>
                  <a:pt x="-1491" y="616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257550"/>
                      <a:gd name="connsiteY0" fmla="*/ 0 h 18288"/>
                      <a:gd name="connsiteX1" fmla="*/ 618935 w 3257550"/>
                      <a:gd name="connsiteY1" fmla="*/ 0 h 18288"/>
                      <a:gd name="connsiteX2" fmla="*/ 1270445 w 3257550"/>
                      <a:gd name="connsiteY2" fmla="*/ 0 h 18288"/>
                      <a:gd name="connsiteX3" fmla="*/ 1954530 w 3257550"/>
                      <a:gd name="connsiteY3" fmla="*/ 0 h 18288"/>
                      <a:gd name="connsiteX4" fmla="*/ 2638616 w 3257550"/>
                      <a:gd name="connsiteY4" fmla="*/ 0 h 18288"/>
                      <a:gd name="connsiteX5" fmla="*/ 3257550 w 3257550"/>
                      <a:gd name="connsiteY5" fmla="*/ 0 h 18288"/>
                      <a:gd name="connsiteX6" fmla="*/ 3257550 w 3257550"/>
                      <a:gd name="connsiteY6" fmla="*/ 18288 h 18288"/>
                      <a:gd name="connsiteX7" fmla="*/ 2540889 w 3257550"/>
                      <a:gd name="connsiteY7" fmla="*/ 18288 h 18288"/>
                      <a:gd name="connsiteX8" fmla="*/ 1824228 w 3257550"/>
                      <a:gd name="connsiteY8" fmla="*/ 18288 h 18288"/>
                      <a:gd name="connsiteX9" fmla="*/ 1172718 w 3257550"/>
                      <a:gd name="connsiteY9" fmla="*/ 18288 h 18288"/>
                      <a:gd name="connsiteX10" fmla="*/ 0 w 3257550"/>
                      <a:gd name="connsiteY10" fmla="*/ 18288 h 18288"/>
                      <a:gd name="connsiteX11" fmla="*/ 0 w 3257550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57550" h="18288" fill="none" extrusionOk="0">
                        <a:moveTo>
                          <a:pt x="0" y="0"/>
                        </a:moveTo>
                        <a:cubicBezTo>
                          <a:pt x="222571" y="-4581"/>
                          <a:pt x="395946" y="-20429"/>
                          <a:pt x="618935" y="0"/>
                        </a:cubicBezTo>
                        <a:cubicBezTo>
                          <a:pt x="841925" y="20429"/>
                          <a:pt x="1064831" y="-497"/>
                          <a:pt x="1270445" y="0"/>
                        </a:cubicBezTo>
                        <a:cubicBezTo>
                          <a:pt x="1476059" y="497"/>
                          <a:pt x="1673547" y="428"/>
                          <a:pt x="1954530" y="0"/>
                        </a:cubicBezTo>
                        <a:cubicBezTo>
                          <a:pt x="2235513" y="-428"/>
                          <a:pt x="2452407" y="27906"/>
                          <a:pt x="2638616" y="0"/>
                        </a:cubicBezTo>
                        <a:cubicBezTo>
                          <a:pt x="2824825" y="-27906"/>
                          <a:pt x="3043878" y="-22618"/>
                          <a:pt x="3257550" y="0"/>
                        </a:cubicBezTo>
                        <a:cubicBezTo>
                          <a:pt x="3256841" y="8157"/>
                          <a:pt x="3257137" y="12125"/>
                          <a:pt x="3257550" y="18288"/>
                        </a:cubicBezTo>
                        <a:cubicBezTo>
                          <a:pt x="2955505" y="29918"/>
                          <a:pt x="2697243" y="41720"/>
                          <a:pt x="2540889" y="18288"/>
                        </a:cubicBezTo>
                        <a:cubicBezTo>
                          <a:pt x="2384535" y="-5144"/>
                          <a:pt x="2114539" y="6231"/>
                          <a:pt x="1824228" y="18288"/>
                        </a:cubicBezTo>
                        <a:cubicBezTo>
                          <a:pt x="1533917" y="30345"/>
                          <a:pt x="1462450" y="24037"/>
                          <a:pt x="1172718" y="18288"/>
                        </a:cubicBezTo>
                        <a:cubicBezTo>
                          <a:pt x="882986" y="12540"/>
                          <a:pt x="500637" y="24492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257550" h="18288" stroke="0" extrusionOk="0">
                        <a:moveTo>
                          <a:pt x="0" y="0"/>
                        </a:moveTo>
                        <a:cubicBezTo>
                          <a:pt x="278434" y="16845"/>
                          <a:pt x="441207" y="-24568"/>
                          <a:pt x="618935" y="0"/>
                        </a:cubicBezTo>
                        <a:cubicBezTo>
                          <a:pt x="796663" y="24568"/>
                          <a:pt x="985120" y="5689"/>
                          <a:pt x="1172718" y="0"/>
                        </a:cubicBezTo>
                        <a:cubicBezTo>
                          <a:pt x="1360316" y="-5689"/>
                          <a:pt x="1666432" y="29765"/>
                          <a:pt x="1889379" y="0"/>
                        </a:cubicBezTo>
                        <a:cubicBezTo>
                          <a:pt x="2112326" y="-29765"/>
                          <a:pt x="2378171" y="13184"/>
                          <a:pt x="2508314" y="0"/>
                        </a:cubicBezTo>
                        <a:cubicBezTo>
                          <a:pt x="2638457" y="-13184"/>
                          <a:pt x="2897393" y="-18048"/>
                          <a:pt x="3257550" y="0"/>
                        </a:cubicBezTo>
                        <a:cubicBezTo>
                          <a:pt x="3257286" y="4493"/>
                          <a:pt x="3257934" y="9472"/>
                          <a:pt x="3257550" y="18288"/>
                        </a:cubicBezTo>
                        <a:cubicBezTo>
                          <a:pt x="3005417" y="4399"/>
                          <a:pt x="2789824" y="23493"/>
                          <a:pt x="2606040" y="18288"/>
                        </a:cubicBezTo>
                        <a:cubicBezTo>
                          <a:pt x="2422256" y="13084"/>
                          <a:pt x="2161816" y="17045"/>
                          <a:pt x="1889379" y="18288"/>
                        </a:cubicBezTo>
                        <a:cubicBezTo>
                          <a:pt x="1616942" y="19531"/>
                          <a:pt x="1456938" y="28545"/>
                          <a:pt x="1335595" y="18288"/>
                        </a:cubicBezTo>
                        <a:cubicBezTo>
                          <a:pt x="1214252" y="8031"/>
                          <a:pt x="876335" y="26295"/>
                          <a:pt x="684085" y="18288"/>
                        </a:cubicBezTo>
                        <a:cubicBezTo>
                          <a:pt x="491835" y="10282"/>
                          <a:pt x="213058" y="3432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459486" y="2504819"/>
            <a:ext cx="5239512" cy="3672144"/>
          </a:xfrm>
          <a:prstGeom prst="rect">
            <a:avLst/>
          </a:prstGeom>
        </p:spPr>
        <p:txBody>
          <a:bodyPr spcFirstLastPara="1" lIns="91425" tIns="45700" rIns="91425" bIns="45700" anchorCtr="0">
            <a:normAutofit lnSpcReduction="10000"/>
          </a:bodyPr>
          <a:lstStyle/>
          <a:p>
            <a:pPr marL="629920" lvl="0" indent="-457200">
              <a:lnSpc>
                <a:spcPct val="90000"/>
              </a:lnSpc>
              <a:spcBef>
                <a:spcPts val="544"/>
              </a:spcBef>
              <a:buSzPct val="100000"/>
              <a:buAutoNum type="alphaLcParenR"/>
            </a:pPr>
            <a:r>
              <a:rPr lang="es-ES" sz="2000" dirty="0"/>
              <a:t>poner regularmente sobre la mesa temas educativos de importancia en la sociedad;</a:t>
            </a:r>
          </a:p>
          <a:p>
            <a:pPr marL="629920" lvl="0" indent="-457200">
              <a:lnSpc>
                <a:spcPct val="90000"/>
              </a:lnSpc>
              <a:spcBef>
                <a:spcPts val="544"/>
              </a:spcBef>
              <a:buSzPct val="100000"/>
              <a:buAutoNum type="alphaLcParenR"/>
            </a:pPr>
            <a:r>
              <a:rPr lang="es-ES" sz="2000" dirty="0"/>
              <a:t>abordar tales cuestiones en su dimensión teórica y práctica; </a:t>
            </a:r>
          </a:p>
          <a:p>
            <a:pPr marL="629920" lvl="0" indent="-457200">
              <a:lnSpc>
                <a:spcPct val="90000"/>
              </a:lnSpc>
              <a:spcBef>
                <a:spcPts val="544"/>
              </a:spcBef>
              <a:buSzPct val="100000"/>
              <a:buAutoNum type="alphaLcParenR"/>
            </a:pPr>
            <a:r>
              <a:rPr lang="es-ES" sz="2000" dirty="0"/>
              <a:t>estimular a las instituciones y personas del «Grupo de Educación IUS» en la práctica regular de la investigación, en la mejora constante de la calidad del trabajo científico y en su repercusión e incidencia social; </a:t>
            </a:r>
          </a:p>
          <a:p>
            <a:pPr marL="629920" lvl="0" indent="-457200">
              <a:lnSpc>
                <a:spcPct val="90000"/>
              </a:lnSpc>
              <a:spcBef>
                <a:spcPts val="544"/>
              </a:spcBef>
              <a:buSzPct val="100000"/>
              <a:buAutoNum type="alphaLcParenR"/>
            </a:pPr>
            <a:r>
              <a:rPr lang="es-ES" sz="2000" dirty="0"/>
              <a:t>cristalizar en una comunidad científica que trabaje sinérgicamente en red (Declaración, 2007).</a:t>
            </a:r>
            <a:endParaRPr lang="es-EC" sz="1900" dirty="0"/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7F19BA5-08D3-E24F-8D59-D8CA80896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853" y="5031459"/>
            <a:ext cx="1902230" cy="894047"/>
          </a:xfrm>
          <a:prstGeom prst="rect">
            <a:avLst/>
          </a:prstGeom>
        </p:spPr>
      </p:pic>
      <p:pic>
        <p:nvPicPr>
          <p:cNvPr id="38" name="Google Shape;87;p1">
            <a:extLst>
              <a:ext uri="{FF2B5EF4-FFF2-40B4-BE49-F238E27FC236}">
                <a16:creationId xmlns:a16="http://schemas.microsoft.com/office/drawing/2014/main" id="{09F4A865-413F-8B46-8EF5-4DCB5EEE5BBF}"/>
              </a:ext>
            </a:extLst>
          </p:cNvPr>
          <p:cNvPicPr preferRelativeResize="0"/>
          <p:nvPr/>
        </p:nvPicPr>
        <p:blipFill rotWithShape="1">
          <a:blip r:embed="rId5"/>
          <a:stretch/>
        </p:blipFill>
        <p:spPr>
          <a:xfrm>
            <a:off x="260870" y="710672"/>
            <a:ext cx="2948940" cy="951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038214" cy="83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ct val="100000"/>
            </a:pPr>
            <a:r>
              <a:rPr lang="es-ES" sz="2800" dirty="0"/>
              <a:t>PLAN DE ACCIÓN COMÚN (2018-2021)
</a:t>
            </a:r>
            <a:endParaRPr sz="2800" dirty="0"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457200" y="1180214"/>
            <a:ext cx="8229600" cy="4972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114300" indent="0">
              <a:buNone/>
            </a:pPr>
            <a:r>
              <a:rPr lang="es-EC" sz="4400" b="1" dirty="0"/>
              <a:t>1. PRODUCCIÓN DE CONOCIMIENTO:</a:t>
            </a:r>
            <a:endParaRPr lang="es-EC" sz="4400" dirty="0"/>
          </a:p>
          <a:p>
            <a:pPr marL="114300" indent="0">
              <a:buNone/>
            </a:pPr>
            <a:r>
              <a:rPr lang="es-EC" sz="4400" b="1" dirty="0"/>
              <a:t>Objetivo es </a:t>
            </a:r>
            <a:r>
              <a:rPr lang="es-EC" sz="4400" dirty="0"/>
              <a:t>Asumir proyectos, programas, acciones comunes de innovación, investigación y difusión</a:t>
            </a:r>
          </a:p>
          <a:p>
            <a:pPr marL="114300" indent="0">
              <a:buNone/>
            </a:pPr>
            <a:r>
              <a:rPr lang="es-EC" sz="4400" b="1" dirty="0"/>
              <a:t>Resultado: </a:t>
            </a:r>
            <a:r>
              <a:rPr lang="es-EC" sz="4400" i="1" dirty="0"/>
              <a:t>Colaboración de dos o más IUS en realización acción innovación, investigación </a:t>
            </a:r>
            <a:r>
              <a:rPr lang="es-EC" sz="4400" dirty="0"/>
              <a:t>y difusión.</a:t>
            </a:r>
          </a:p>
          <a:p>
            <a:pPr marL="114300" indent="0">
              <a:buNone/>
            </a:pPr>
            <a:r>
              <a:rPr lang="es-EC" sz="3300" b="1" dirty="0"/>
              <a:t>2. TRABAJO EN RED:</a:t>
            </a:r>
            <a:endParaRPr lang="es-EC" sz="3300" dirty="0"/>
          </a:p>
          <a:p>
            <a:pPr marL="114300" indent="0">
              <a:buNone/>
            </a:pPr>
            <a:r>
              <a:rPr lang="es-EC" sz="3300" b="1" dirty="0"/>
              <a:t>Objetivo </a:t>
            </a:r>
            <a:r>
              <a:rPr lang="es-EC" sz="3300" dirty="0"/>
              <a:t>Crear condiciones para una acción conjunta e interacción dentro del </a:t>
            </a:r>
            <a:r>
              <a:rPr lang="es-EC" sz="3300" i="1" dirty="0"/>
              <a:t>IUS Education Group</a:t>
            </a:r>
            <a:endParaRPr lang="es-EC" sz="3300" dirty="0"/>
          </a:p>
          <a:p>
            <a:pPr marL="114300" indent="0" fontAlgn="base">
              <a:buNone/>
            </a:pPr>
            <a:r>
              <a:rPr lang="es-EC" sz="3300" dirty="0"/>
              <a:t>Fortalecer y animar la participación de las áreas Asia Sur, Asia este Oceanía y África </a:t>
            </a:r>
          </a:p>
          <a:p>
            <a:pPr marL="114300" indent="0">
              <a:buNone/>
            </a:pPr>
            <a:r>
              <a:rPr lang="es-EC" sz="3300" b="1" dirty="0"/>
              <a:t>Resultado: </a:t>
            </a:r>
            <a:r>
              <a:rPr lang="es-EC" sz="3300" i="1" dirty="0"/>
              <a:t>Construcción de espacios de colaboración académica y cultural  </a:t>
            </a:r>
            <a:endParaRPr lang="es-EC" sz="3300" dirty="0"/>
          </a:p>
          <a:p>
            <a:pPr marL="114300" indent="0">
              <a:buNone/>
            </a:pPr>
            <a:r>
              <a:rPr lang="es-EC" sz="4400" b="1" dirty="0"/>
              <a:t>3. ACCIÓN COMÚN</a:t>
            </a:r>
            <a:endParaRPr lang="es-EC" sz="4400" dirty="0"/>
          </a:p>
          <a:p>
            <a:pPr marL="114300" indent="0">
              <a:buNone/>
            </a:pPr>
            <a:r>
              <a:rPr lang="es-EC" sz="4400" b="1" dirty="0"/>
              <a:t>Objetivo: </a:t>
            </a:r>
            <a:r>
              <a:rPr lang="es-EC" sz="4400" dirty="0"/>
              <a:t>Manifestar el funcionamiento conjunto del </a:t>
            </a:r>
            <a:r>
              <a:rPr lang="es-EC" sz="4400" i="1" dirty="0"/>
              <a:t>IUS Educatión Group</a:t>
            </a:r>
            <a:endParaRPr lang="es-EC" sz="4400" dirty="0"/>
          </a:p>
          <a:p>
            <a:pPr marL="114300" indent="0">
              <a:buNone/>
            </a:pPr>
            <a:r>
              <a:rPr lang="es-EC" sz="4400" b="1" dirty="0"/>
              <a:t>Resultado: </a:t>
            </a:r>
            <a:r>
              <a:rPr lang="es-EC" sz="4400" i="1" dirty="0"/>
              <a:t>Planificación y realización de alguna acción común para las  áreas ( Europa, </a:t>
            </a:r>
            <a:r>
              <a:rPr lang="es-EC" sz="4400" dirty="0"/>
              <a:t>Asia sur, Asia este y Oceanía),</a:t>
            </a:r>
          </a:p>
          <a:p>
            <a:pPr marL="114300" indent="0">
              <a:buNone/>
            </a:pPr>
            <a:br>
              <a:rPr lang="es-EC" sz="1900" dirty="0"/>
            </a:br>
            <a:br>
              <a:rPr lang="es-EC" dirty="0"/>
            </a:br>
            <a:endParaRPr dirty="0"/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1930" y="5954674"/>
            <a:ext cx="22860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69377E-37D8-8241-8922-E23F6B43D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s-ES_tradnl" sz="2400" dirty="0"/>
              <a:t>Publicación: </a:t>
            </a:r>
            <a:r>
              <a:rPr lang="es-EC" sz="2400" dirty="0"/>
              <a:t>DESAFÍOS DE LA EDUACIÓN SALESIANA: EXPERIENCIAS Y REFLEXIONES DESDE LAS IUS</a:t>
            </a:r>
            <a:endParaRPr lang="es-ES_tradnl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BE7399-7E53-5A4E-95AD-51CFA82D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/>
              <a:t>ACTIVIDADES Y RESULTADOS</a:t>
            </a:r>
          </a:p>
        </p:txBody>
      </p:sp>
      <p:pic>
        <p:nvPicPr>
          <p:cNvPr id="5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id="{C36C743A-BF8C-7B4C-B05E-BF4458D04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69" y="274638"/>
            <a:ext cx="1308100" cy="965200"/>
          </a:xfrm>
          <a:prstGeom prst="rect">
            <a:avLst/>
          </a:prstGeom>
        </p:spPr>
      </p:pic>
      <p:pic>
        <p:nvPicPr>
          <p:cNvPr id="7" name="Imagen 6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A922D224-DE17-0548-B529-88D857CAE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54" y="2549006"/>
            <a:ext cx="2519745" cy="3508745"/>
          </a:xfrm>
          <a:prstGeom prst="rect">
            <a:avLst/>
          </a:prstGeom>
        </p:spPr>
      </p:pic>
      <p:pic>
        <p:nvPicPr>
          <p:cNvPr id="9" name="Imagen 8" descr="Tabla&#10;&#10;Descripción generada automáticamente">
            <a:extLst>
              <a:ext uri="{FF2B5EF4-FFF2-40B4-BE49-F238E27FC236}">
                <a16:creationId xmlns:a16="http://schemas.microsoft.com/office/drawing/2014/main" id="{E3D46213-F245-7641-AF0F-6439838C5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599" y="2529841"/>
            <a:ext cx="2535146" cy="350874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43EBE3-316E-284F-AFA8-B7483C69D38E}"/>
              </a:ext>
            </a:extLst>
          </p:cNvPr>
          <p:cNvSpPr txBox="1"/>
          <p:nvPr/>
        </p:nvSpPr>
        <p:spPr>
          <a:xfrm>
            <a:off x="5879804" y="2870791"/>
            <a:ext cx="289205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Capítulo I</a:t>
            </a:r>
          </a:p>
          <a:p>
            <a:r>
              <a:rPr lang="es-EC" dirty="0"/>
              <a:t>FORMACIÓN HUMANA, PASTORAL Y JUVENTUD</a:t>
            </a:r>
          </a:p>
          <a:p>
            <a:r>
              <a:rPr lang="es-EC" dirty="0"/>
              <a:t>Capítulo II </a:t>
            </a:r>
          </a:p>
          <a:p>
            <a:r>
              <a:rPr lang="es-EC" dirty="0"/>
              <a:t>INNOVACIÓN EDUCATIVA</a:t>
            </a:r>
          </a:p>
          <a:p>
            <a:r>
              <a:rPr lang="es-EC" dirty="0"/>
              <a:t>Capítulo III </a:t>
            </a:r>
          </a:p>
          <a:p>
            <a:r>
              <a:rPr lang="es-EC" dirty="0"/>
              <a:t>EDUCACIÓN, DIVERSIDAD E INTERCULTURALIDAD</a:t>
            </a:r>
          </a:p>
          <a:p>
            <a:endParaRPr lang="es-EC" dirty="0"/>
          </a:p>
          <a:p>
            <a:r>
              <a:rPr lang="es-ES_tradnl" dirty="0">
                <a:hlinkClick r:id="rId5"/>
              </a:rPr>
              <a:t>https://ius-sdb.com/challenges-for-salesian-education-experiences-and-reflections-from-ius/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6571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CDA7B-05EB-8045-9A80-01D58196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3600" dirty="0"/>
              <a:t>ACTIVIDADES Y RESULTADOS</a:t>
            </a:r>
            <a:r>
              <a:rPr lang="es-ES_tradnl" dirty="0"/>
              <a:t>
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D79AE8-4E12-1A4C-B2AE-09F501DCE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25600"/>
            <a:ext cx="8229600" cy="4500563"/>
          </a:xfrm>
        </p:spPr>
        <p:txBody>
          <a:bodyPr/>
          <a:lstStyle/>
          <a:p>
            <a:r>
              <a:rPr lang="es-EC" sz="2000" dirty="0"/>
              <a:t>VI International Seminar IUS Education Group</a:t>
            </a:r>
          </a:p>
          <a:p>
            <a:pPr marL="114300" indent="0">
              <a:buNone/>
            </a:pPr>
            <a:r>
              <a:rPr lang="es-EC" sz="1600" dirty="0"/>
              <a:t>Objetivo general</a:t>
            </a:r>
          </a:p>
          <a:p>
            <a:pPr marL="114300" indent="0">
              <a:buNone/>
            </a:pPr>
            <a:r>
              <a:rPr lang="es-EC" sz="1600" dirty="0"/>
              <a:t>Generar un espacio de reflexión sobre los desafíos educativos contemporáneos de las IUS que participan del Grupo de Educación.</a:t>
            </a:r>
          </a:p>
          <a:p>
            <a:endParaRPr lang="es-ES_tradnl" dirty="0"/>
          </a:p>
        </p:txBody>
      </p:sp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1AF0789D-199E-A440-90A7-446FD11DC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69" y="274638"/>
            <a:ext cx="1308100" cy="9652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B595FCD-FD4A-8B44-A0C2-8D89BC6B32EA}"/>
              </a:ext>
            </a:extLst>
          </p:cNvPr>
          <p:cNvSpPr txBox="1"/>
          <p:nvPr/>
        </p:nvSpPr>
        <p:spPr>
          <a:xfrm>
            <a:off x="620086" y="5466729"/>
            <a:ext cx="35512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_tradnl" dirty="0"/>
          </a:p>
          <a:p>
            <a:r>
              <a:rPr lang="es-ES_tradnl" dirty="0">
                <a:hlinkClick r:id="rId3"/>
              </a:rPr>
              <a:t>https://ius-sdb.com/vi-international-seminar-ius-education-group/</a:t>
            </a:r>
            <a:endParaRPr lang="es-ES_tradnl" dirty="0"/>
          </a:p>
          <a:p>
            <a:endParaRPr lang="es-ES_tradnl" dirty="0"/>
          </a:p>
        </p:txBody>
      </p:sp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684B2E73-0104-554F-84DF-7C78FEE0D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099" y="3875881"/>
            <a:ext cx="2998381" cy="2587451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D2DE35B-60B2-1D45-BAA2-B6BB1B34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30" y="2987165"/>
            <a:ext cx="3051339" cy="1297227"/>
          </a:xfrm>
          <a:prstGeom prst="rect">
            <a:avLst/>
          </a:prstGeom>
        </p:spPr>
      </p:pic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287C56D7-D90F-B740-84CB-9319F5FD9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746799"/>
            <a:ext cx="3312480" cy="1197173"/>
          </a:xfrm>
          <a:prstGeom prst="rect">
            <a:avLst/>
          </a:prstGeom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1A07306C-6517-1648-8FFE-C0BFC0771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530" y="4429448"/>
            <a:ext cx="3051339" cy="9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5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1056D-C1CA-FA4B-B26B-B79058DD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INVESTIGACIÓN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63F4EC-C7C5-FF4D-BD17-7EE509A49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/>
              <a:t>Contemporary educational challenges: Salesian education for innovation and participation in crisis contexts.</a:t>
            </a:r>
            <a:endParaRPr lang="es-ES_tradnl" sz="2400" dirty="0"/>
          </a:p>
          <a:p>
            <a:pPr marL="114300" indent="0">
              <a:buNone/>
            </a:pPr>
            <a:r>
              <a:rPr lang="es-ES_tradnl" sz="2400" dirty="0"/>
              <a:t>26 IUS </a:t>
            </a:r>
            <a:r>
              <a:rPr lang="es-ES_tradnl" sz="2400" dirty="0" err="1"/>
              <a:t>from</a:t>
            </a:r>
            <a:r>
              <a:rPr lang="es-ES_tradnl" sz="2400" dirty="0"/>
              <a:t> </a:t>
            </a:r>
            <a:r>
              <a:rPr lang="es-ES_tradnl" sz="2400" dirty="0" err="1"/>
              <a:t>America</a:t>
            </a:r>
            <a:r>
              <a:rPr lang="es-ES_tradnl" sz="2400" dirty="0"/>
              <a:t>, </a:t>
            </a:r>
            <a:r>
              <a:rPr lang="es-ES_tradnl" sz="2400" dirty="0" err="1"/>
              <a:t>Africa</a:t>
            </a:r>
            <a:r>
              <a:rPr lang="es-ES_tradnl" sz="2400" dirty="0"/>
              <a:t>, </a:t>
            </a:r>
            <a:r>
              <a:rPr lang="es-ES_tradnl" sz="2400" dirty="0" err="1"/>
              <a:t>Europe</a:t>
            </a:r>
            <a:r>
              <a:rPr lang="es-ES_tradnl" sz="2400" dirty="0"/>
              <a:t> and Asia </a:t>
            </a:r>
            <a:r>
              <a:rPr lang="es-ES_tradnl" sz="2400" dirty="0" err="1"/>
              <a:t>participate</a:t>
            </a:r>
            <a:endParaRPr lang="es-ES_tradnl" sz="2400" dirty="0"/>
          </a:p>
        </p:txBody>
      </p:sp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EE2E6D29-C443-D24E-9CD1-8CF38E257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45" y="452438"/>
            <a:ext cx="1308100" cy="965200"/>
          </a:xfrm>
          <a:prstGeom prst="rect">
            <a:avLst/>
          </a:prstGeom>
        </p:spPr>
      </p:pic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367FE93-EB95-5E4B-BE55-3D9FE0988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705" y="3429000"/>
            <a:ext cx="1633237" cy="2324371"/>
          </a:xfrm>
          <a:prstGeom prst="rect">
            <a:avLst/>
          </a:prstGeom>
        </p:spPr>
      </p:pic>
      <p:pic>
        <p:nvPicPr>
          <p:cNvPr id="8" name="Imagen 7" descr="Escala de tiempo&#10;&#10;Descripción generada automáticamente">
            <a:extLst>
              <a:ext uri="{FF2B5EF4-FFF2-40B4-BE49-F238E27FC236}">
                <a16:creationId xmlns:a16="http://schemas.microsoft.com/office/drawing/2014/main" id="{CF169E2C-15AD-8B4D-8C04-F7E927F15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58" y="3527907"/>
            <a:ext cx="1754373" cy="24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51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C52234-3A5E-2D4D-80C1-28487E39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0936"/>
            <a:ext cx="2699766" cy="1463040"/>
          </a:xfrm>
        </p:spPr>
        <p:txBody>
          <a:bodyPr anchor="ctr">
            <a:normAutofit/>
          </a:bodyPr>
          <a:lstStyle/>
          <a:p>
            <a:r>
              <a:rPr lang="es-ES_tradnl" sz="4200" dirty="0">
                <a:solidFill>
                  <a:srgbClr val="FFFFFF"/>
                </a:solidFill>
              </a:rPr>
              <a:t>IUS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80309" y="1355598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  <a:gd name="connsiteX0" fmla="*/ 0 w 1554480"/>
              <a:gd name="connsiteY0" fmla="*/ 0 h 13716"/>
              <a:gd name="connsiteX1" fmla="*/ 502615 w 1554480"/>
              <a:gd name="connsiteY1" fmla="*/ 0 h 13716"/>
              <a:gd name="connsiteX2" fmla="*/ 974141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1816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69558" y="-27075"/>
                  <a:pt x="365297" y="14897"/>
                  <a:pt x="549250" y="0"/>
                </a:cubicBezTo>
                <a:cubicBezTo>
                  <a:pt x="762323" y="14872"/>
                  <a:pt x="864871" y="21041"/>
                  <a:pt x="1082954" y="0"/>
                </a:cubicBezTo>
                <a:cubicBezTo>
                  <a:pt x="1306037" y="9403"/>
                  <a:pt x="1371926" y="14821"/>
                  <a:pt x="1554480" y="0"/>
                </a:cubicBezTo>
                <a:cubicBezTo>
                  <a:pt x="1554010" y="4793"/>
                  <a:pt x="1554680" y="10394"/>
                  <a:pt x="1554480" y="13716"/>
                </a:cubicBezTo>
                <a:cubicBezTo>
                  <a:pt x="1328957" y="3179"/>
                  <a:pt x="1207025" y="27731"/>
                  <a:pt x="1067410" y="13716"/>
                </a:cubicBezTo>
                <a:cubicBezTo>
                  <a:pt x="897316" y="-7440"/>
                  <a:pt x="788951" y="-24962"/>
                  <a:pt x="549250" y="13716"/>
                </a:cubicBezTo>
                <a:cubicBezTo>
                  <a:pt x="300394" y="-2982"/>
                  <a:pt x="129576" y="35301"/>
                  <a:pt x="0" y="13716"/>
                </a:cubicBezTo>
                <a:cubicBezTo>
                  <a:pt x="354" y="8869"/>
                  <a:pt x="649" y="6738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513" y="10124"/>
                  <a:pt x="389298" y="10419"/>
                  <a:pt x="502615" y="0"/>
                </a:cubicBezTo>
                <a:cubicBezTo>
                  <a:pt x="616735" y="10147"/>
                  <a:pt x="791037" y="-19212"/>
                  <a:pt x="974141" y="0"/>
                </a:cubicBezTo>
                <a:cubicBezTo>
                  <a:pt x="1141919" y="34853"/>
                  <a:pt x="1248514" y="16971"/>
                  <a:pt x="1554480" y="0"/>
                </a:cubicBezTo>
                <a:cubicBezTo>
                  <a:pt x="1554288" y="3835"/>
                  <a:pt x="1554171" y="7531"/>
                  <a:pt x="1554480" y="13716"/>
                </a:cubicBezTo>
                <a:cubicBezTo>
                  <a:pt x="1337806" y="9080"/>
                  <a:pt x="1308467" y="19887"/>
                  <a:pt x="1067410" y="13716"/>
                </a:cubicBezTo>
                <a:cubicBezTo>
                  <a:pt x="824349" y="13143"/>
                  <a:pt x="783437" y="24151"/>
                  <a:pt x="518160" y="13716"/>
                </a:cubicBezTo>
                <a:cubicBezTo>
                  <a:pt x="271530" y="4598"/>
                  <a:pt x="132568" y="-7659"/>
                  <a:pt x="0" y="13716"/>
                </a:cubicBezTo>
                <a:cubicBezTo>
                  <a:pt x="768" y="9617"/>
                  <a:pt x="-274" y="4847"/>
                  <a:pt x="0" y="0"/>
                </a:cubicBezTo>
                <a:close/>
              </a:path>
              <a:path w="1554480" h="13716" fill="none" stroke="0" extrusionOk="0">
                <a:moveTo>
                  <a:pt x="0" y="0"/>
                </a:moveTo>
                <a:cubicBezTo>
                  <a:pt x="95687" y="-31247"/>
                  <a:pt x="331569" y="3404"/>
                  <a:pt x="549250" y="0"/>
                </a:cubicBezTo>
                <a:cubicBezTo>
                  <a:pt x="776590" y="6530"/>
                  <a:pt x="844530" y="-5109"/>
                  <a:pt x="1082954" y="0"/>
                </a:cubicBezTo>
                <a:cubicBezTo>
                  <a:pt x="1293569" y="15486"/>
                  <a:pt x="1361850" y="13824"/>
                  <a:pt x="1554480" y="0"/>
                </a:cubicBezTo>
                <a:cubicBezTo>
                  <a:pt x="1553504" y="4786"/>
                  <a:pt x="1554832" y="10912"/>
                  <a:pt x="1554480" y="13716"/>
                </a:cubicBezTo>
                <a:cubicBezTo>
                  <a:pt x="1366718" y="4861"/>
                  <a:pt x="1218290" y="26644"/>
                  <a:pt x="1067410" y="13716"/>
                </a:cubicBezTo>
                <a:cubicBezTo>
                  <a:pt x="900327" y="-8822"/>
                  <a:pt x="792178" y="6310"/>
                  <a:pt x="549250" y="13716"/>
                </a:cubicBezTo>
                <a:cubicBezTo>
                  <a:pt x="295300" y="2843"/>
                  <a:pt x="142619" y="40779"/>
                  <a:pt x="0" y="13716"/>
                </a:cubicBezTo>
                <a:cubicBezTo>
                  <a:pt x="813" y="8812"/>
                  <a:pt x="948" y="672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60F7F-E7CA-7041-AA3A-A021E53EB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5846" y="630936"/>
            <a:ext cx="5305807" cy="1463040"/>
          </a:xfrm>
        </p:spPr>
        <p:txBody>
          <a:bodyPr anchor="ctr">
            <a:normAutofit/>
          </a:bodyPr>
          <a:lstStyle/>
          <a:p>
            <a:endParaRPr lang="es-ES_tradnl" sz="1900" dirty="0">
              <a:solidFill>
                <a:srgbClr val="FFFFFF"/>
              </a:solidFill>
            </a:endParaRPr>
          </a:p>
        </p:txBody>
      </p:sp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F8AA9D60-6345-F34F-883D-DAE338608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964" y="2971800"/>
            <a:ext cx="5082928" cy="3278488"/>
          </a:xfrm>
          <a:prstGeom prst="rect">
            <a:avLst/>
          </a:prstGeom>
        </p:spPr>
      </p:pic>
      <p:pic>
        <p:nvPicPr>
          <p:cNvPr id="9" name="Imagen 8" descr="Texto&#10;&#10;Descripción generada automáticamente con confianza baja">
            <a:extLst>
              <a:ext uri="{FF2B5EF4-FFF2-40B4-BE49-F238E27FC236}">
                <a16:creationId xmlns:a16="http://schemas.microsoft.com/office/drawing/2014/main" id="{14D88A50-3E8D-B245-9856-313A96172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26" y="879856"/>
            <a:ext cx="1308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4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B553C-8869-064E-AB26-F21B02CC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123" y="908344"/>
            <a:ext cx="3933226" cy="1538130"/>
          </a:xfrm>
        </p:spPr>
        <p:txBody>
          <a:bodyPr>
            <a:normAutofit/>
          </a:bodyPr>
          <a:lstStyle/>
          <a:p>
            <a:r>
              <a:rPr lang="es-EC" dirty="0">
                <a:solidFill>
                  <a:schemeClr val="tx1"/>
                </a:solidFill>
              </a:rPr>
              <a:t>Redes académicas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49688" y="1685652"/>
            <a:ext cx="2456259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02A5D336-44B8-4E46-BB73-56A060C57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29" y="2520466"/>
            <a:ext cx="2450957" cy="1808474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AA39F6-4929-D64F-B774-6A00B14DC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368" y="2706865"/>
            <a:ext cx="4037739" cy="3470097"/>
          </a:xfrm>
        </p:spPr>
        <p:txBody>
          <a:bodyPr>
            <a:normAutofit fontScale="70000" lnSpcReduction="20000"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Uno de los Compromisos de nuestras Redes académicas es “ofrecer las orientaciones generales que faciliten a cada comunidad académica universitaria la elaboración de su propio proyecto cultural-científico-tecnológico-educativo- y pastoral Salesiano”, con el fin de motivar e iniciativas que contribuyan a la relación entre las IUS</a:t>
            </a:r>
            <a:endParaRPr lang="es-ES_tradnl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49688" y="1685652"/>
            <a:ext cx="2456259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981D1BF0-249B-BA48-8A98-1E77762A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29" y="2520466"/>
            <a:ext cx="2450957" cy="1808474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CB5029-55F0-314C-B111-580D9334F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5506" y="1448978"/>
            <a:ext cx="4037739" cy="5099393"/>
          </a:xfrm>
        </p:spPr>
        <p:txBody>
          <a:bodyPr>
            <a:normAutofit fontScale="70000" lnSpcReduction="20000"/>
          </a:bodyPr>
          <a:lstStyle/>
          <a:p>
            <a:r>
              <a:rPr lang="es-EC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de Electrónica (RECAL)</a:t>
            </a:r>
            <a:endParaRPr lang="es-EC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s-EC" dirty="0"/>
              <a:t>RECAL es una red académica compuesta por expertos que buscan el desarrollo de la investigación, la docencia, la extensión, innovación  y el progreso social en las IUS, mediante la colaboración centrada en el área de electrónica.</a:t>
            </a:r>
          </a:p>
          <a:p>
            <a:pPr marL="114300" indent="0" algn="just">
              <a:buNone/>
            </a:pPr>
            <a:r>
              <a:rPr lang="es-EC" sz="1800" dirty="0"/>
              <a:t>.</a:t>
            </a:r>
          </a:p>
          <a:p>
            <a:pPr marL="114300" indent="0" algn="just">
              <a:buNone/>
            </a:pPr>
            <a:endParaRPr lang="es-EC" sz="1800" dirty="0"/>
          </a:p>
          <a:p>
            <a:pPr marL="114300" indent="0" algn="just">
              <a:buNone/>
            </a:pPr>
            <a:endParaRPr lang="es-EC" sz="1800" dirty="0"/>
          </a:p>
          <a:p>
            <a:pPr marL="114300" indent="0">
              <a:buNone/>
            </a:pPr>
            <a:r>
              <a:rPr lang="es-EC" sz="1600" dirty="0"/>
              <a:t>Universidad Católica Don Bosco (Brasil)</a:t>
            </a:r>
          </a:p>
          <a:p>
            <a:pPr marL="114300" indent="0">
              <a:buNone/>
            </a:pPr>
            <a:r>
              <a:rPr lang="es-EC" sz="1600" dirty="0"/>
              <a:t>Universidad Politécnica Salesiana  (Ecuador)</a:t>
            </a:r>
          </a:p>
          <a:p>
            <a:pPr marL="114300" indent="0">
              <a:buNone/>
            </a:pPr>
            <a:r>
              <a:rPr lang="es-EC" sz="1600" dirty="0"/>
              <a:t>UNISALES (Brasil)</a:t>
            </a:r>
          </a:p>
          <a:p>
            <a:pPr marL="114300" indent="0">
              <a:buNone/>
            </a:pPr>
            <a:r>
              <a:rPr lang="es-EC" sz="1600" dirty="0"/>
              <a:t>UNILESTE (Brasil)</a:t>
            </a:r>
          </a:p>
          <a:p>
            <a:pPr marL="114300" indent="0">
              <a:buNone/>
            </a:pPr>
            <a:r>
              <a:rPr lang="es-EC" sz="1600" dirty="0"/>
              <a:t>EUSS (Barcerlona)</a:t>
            </a:r>
          </a:p>
          <a:p>
            <a:pPr marL="114300" indent="0">
              <a:buNone/>
            </a:pPr>
            <a:endParaRPr lang="es-EC" sz="2100" dirty="0"/>
          </a:p>
          <a:p>
            <a:endParaRPr lang="es-ES_tradnl" sz="2100" dirty="0"/>
          </a:p>
        </p:txBody>
      </p:sp>
    </p:spTree>
    <p:extLst>
      <p:ext uri="{BB962C8B-B14F-4D97-AF65-F5344CB8AC3E}">
        <p14:creationId xmlns:p14="http://schemas.microsoft.com/office/powerpoint/2010/main" val="276629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80309" y="1355598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  <a:gd name="connsiteX0" fmla="*/ 0 w 1554480"/>
              <a:gd name="connsiteY0" fmla="*/ 0 h 13716"/>
              <a:gd name="connsiteX1" fmla="*/ 502615 w 1554480"/>
              <a:gd name="connsiteY1" fmla="*/ 0 h 13716"/>
              <a:gd name="connsiteX2" fmla="*/ 974141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1816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69558" y="-27075"/>
                  <a:pt x="365297" y="14897"/>
                  <a:pt x="549250" y="0"/>
                </a:cubicBezTo>
                <a:cubicBezTo>
                  <a:pt x="762323" y="14872"/>
                  <a:pt x="864871" y="21041"/>
                  <a:pt x="1082954" y="0"/>
                </a:cubicBezTo>
                <a:cubicBezTo>
                  <a:pt x="1306037" y="9403"/>
                  <a:pt x="1371926" y="14821"/>
                  <a:pt x="1554480" y="0"/>
                </a:cubicBezTo>
                <a:cubicBezTo>
                  <a:pt x="1554010" y="4793"/>
                  <a:pt x="1554680" y="10394"/>
                  <a:pt x="1554480" y="13716"/>
                </a:cubicBezTo>
                <a:cubicBezTo>
                  <a:pt x="1328957" y="3179"/>
                  <a:pt x="1207025" y="27731"/>
                  <a:pt x="1067410" y="13716"/>
                </a:cubicBezTo>
                <a:cubicBezTo>
                  <a:pt x="897316" y="-7440"/>
                  <a:pt x="788951" y="-24962"/>
                  <a:pt x="549250" y="13716"/>
                </a:cubicBezTo>
                <a:cubicBezTo>
                  <a:pt x="300394" y="-2982"/>
                  <a:pt x="129576" y="35301"/>
                  <a:pt x="0" y="13716"/>
                </a:cubicBezTo>
                <a:cubicBezTo>
                  <a:pt x="354" y="8869"/>
                  <a:pt x="649" y="6738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513" y="10124"/>
                  <a:pt x="389298" y="10419"/>
                  <a:pt x="502615" y="0"/>
                </a:cubicBezTo>
                <a:cubicBezTo>
                  <a:pt x="616735" y="10147"/>
                  <a:pt x="791037" y="-19212"/>
                  <a:pt x="974141" y="0"/>
                </a:cubicBezTo>
                <a:cubicBezTo>
                  <a:pt x="1141919" y="34853"/>
                  <a:pt x="1248514" y="16971"/>
                  <a:pt x="1554480" y="0"/>
                </a:cubicBezTo>
                <a:cubicBezTo>
                  <a:pt x="1554288" y="3835"/>
                  <a:pt x="1554171" y="7531"/>
                  <a:pt x="1554480" y="13716"/>
                </a:cubicBezTo>
                <a:cubicBezTo>
                  <a:pt x="1337806" y="9080"/>
                  <a:pt x="1308467" y="19887"/>
                  <a:pt x="1067410" y="13716"/>
                </a:cubicBezTo>
                <a:cubicBezTo>
                  <a:pt x="824349" y="13143"/>
                  <a:pt x="783437" y="24151"/>
                  <a:pt x="518160" y="13716"/>
                </a:cubicBezTo>
                <a:cubicBezTo>
                  <a:pt x="271530" y="4598"/>
                  <a:pt x="132568" y="-7659"/>
                  <a:pt x="0" y="13716"/>
                </a:cubicBezTo>
                <a:cubicBezTo>
                  <a:pt x="768" y="9617"/>
                  <a:pt x="-274" y="4847"/>
                  <a:pt x="0" y="0"/>
                </a:cubicBezTo>
                <a:close/>
              </a:path>
              <a:path w="1554480" h="13716" fill="none" stroke="0" extrusionOk="0">
                <a:moveTo>
                  <a:pt x="0" y="0"/>
                </a:moveTo>
                <a:cubicBezTo>
                  <a:pt x="95687" y="-31247"/>
                  <a:pt x="331569" y="3404"/>
                  <a:pt x="549250" y="0"/>
                </a:cubicBezTo>
                <a:cubicBezTo>
                  <a:pt x="776590" y="6530"/>
                  <a:pt x="844530" y="-5109"/>
                  <a:pt x="1082954" y="0"/>
                </a:cubicBezTo>
                <a:cubicBezTo>
                  <a:pt x="1293569" y="15486"/>
                  <a:pt x="1361850" y="13824"/>
                  <a:pt x="1554480" y="0"/>
                </a:cubicBezTo>
                <a:cubicBezTo>
                  <a:pt x="1553504" y="4786"/>
                  <a:pt x="1554832" y="10912"/>
                  <a:pt x="1554480" y="13716"/>
                </a:cubicBezTo>
                <a:cubicBezTo>
                  <a:pt x="1366718" y="4861"/>
                  <a:pt x="1218290" y="26644"/>
                  <a:pt x="1067410" y="13716"/>
                </a:cubicBezTo>
                <a:cubicBezTo>
                  <a:pt x="900327" y="-8822"/>
                  <a:pt x="792178" y="6310"/>
                  <a:pt x="549250" y="13716"/>
                </a:cubicBezTo>
                <a:cubicBezTo>
                  <a:pt x="295300" y="2843"/>
                  <a:pt x="142619" y="40779"/>
                  <a:pt x="0" y="13716"/>
                </a:cubicBezTo>
                <a:cubicBezTo>
                  <a:pt x="813" y="8812"/>
                  <a:pt x="948" y="672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Texto&#10;&#10;Descripción generada automáticamente con confianza baja">
            <a:extLst>
              <a:ext uri="{FF2B5EF4-FFF2-40B4-BE49-F238E27FC236}">
                <a16:creationId xmlns:a16="http://schemas.microsoft.com/office/drawing/2014/main" id="{F2817307-845E-3B4D-B9D6-6D5D88B43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93" y="879856"/>
            <a:ext cx="1308100" cy="965200"/>
          </a:xfrm>
          <a:prstGeom prst="rect">
            <a:avLst/>
          </a:prstGeom>
        </p:spPr>
      </p:pic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BD8061B-F27E-8847-AB25-6BE4C445B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8" y="3313699"/>
            <a:ext cx="2576300" cy="3108433"/>
          </a:xfrm>
          <a:prstGeom prst="rect">
            <a:avLst/>
          </a:prstGeom>
        </p:spPr>
      </p:pic>
      <p:pic>
        <p:nvPicPr>
          <p:cNvPr id="15" name="Imagen 14" descr="Interfaz de usuario gráfica, Texto, Carta&#10;&#10;Descripción generada automáticamente">
            <a:extLst>
              <a:ext uri="{FF2B5EF4-FFF2-40B4-BE49-F238E27FC236}">
                <a16:creationId xmlns:a16="http://schemas.microsoft.com/office/drawing/2014/main" id="{AE014A2B-F197-4E4A-A387-237ADA2F3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377" y="1679412"/>
            <a:ext cx="6536435" cy="34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7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981D1BF0-249B-BA48-8A98-1E77762A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29" y="2520466"/>
            <a:ext cx="2450957" cy="1808474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CB5029-55F0-314C-B111-580D9334F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9744" y="1448978"/>
            <a:ext cx="4753502" cy="5099393"/>
          </a:xfrm>
        </p:spPr>
        <p:txBody>
          <a:bodyPr>
            <a:normAutofit fontScale="77500" lnSpcReduction="20000"/>
          </a:bodyPr>
          <a:lstStyle/>
          <a:p>
            <a:r>
              <a:rPr lang="es-EC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Redes Eléctricas y Ciudades Inteligentes (RECI)</a:t>
            </a:r>
            <a:endParaRPr lang="es-EC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s-EC" dirty="0"/>
              <a:t>La Investigación y el trabajo en equipo permiten a la red RECI realizar investigación profesional y aplicada que traspasa fronteras para dar respuesta a las necesidades de la comunidad científica de redes eléctricas y ciudades inteligentes en los países donde residen las IUS.</a:t>
            </a:r>
          </a:p>
          <a:p>
            <a:pPr marL="114300" indent="0">
              <a:buNone/>
            </a:pPr>
            <a:endParaRPr lang="es-EC" sz="2000" dirty="0"/>
          </a:p>
          <a:p>
            <a:pPr marL="114300" indent="0">
              <a:buNone/>
            </a:pPr>
            <a:endParaRPr lang="es-EC" sz="1400" dirty="0"/>
          </a:p>
          <a:p>
            <a:r>
              <a:rPr lang="es-ES_tradnl" sz="1800" dirty="0"/>
              <a:t>UPS</a:t>
            </a:r>
          </a:p>
          <a:p>
            <a:r>
              <a:rPr lang="es-ES_tradnl" sz="1800" dirty="0"/>
              <a:t>Don Bosco</a:t>
            </a:r>
          </a:p>
          <a:p>
            <a:r>
              <a:rPr lang="es-ES_tradnl" sz="1800" dirty="0"/>
              <a:t>UNISALES</a:t>
            </a:r>
          </a:p>
          <a:p>
            <a:r>
              <a:rPr lang="es-ES_tradnl" sz="1800" dirty="0"/>
              <a:t>UNILESTE</a:t>
            </a:r>
          </a:p>
          <a:p>
            <a:r>
              <a:rPr lang="es-ES_tradnl" sz="1800" dirty="0"/>
              <a:t>EUSS-BARCELONA</a:t>
            </a:r>
          </a:p>
        </p:txBody>
      </p:sp>
    </p:spTree>
    <p:extLst>
      <p:ext uri="{BB962C8B-B14F-4D97-AF65-F5344CB8AC3E}">
        <p14:creationId xmlns:p14="http://schemas.microsoft.com/office/powerpoint/2010/main" val="10352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Texto&#10;&#10;Descripción generada automáticamente con confianza baja">
            <a:extLst>
              <a:ext uri="{FF2B5EF4-FFF2-40B4-BE49-F238E27FC236}">
                <a16:creationId xmlns:a16="http://schemas.microsoft.com/office/drawing/2014/main" id="{F2817307-845E-3B4D-B9D6-6D5D88B43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93" y="879856"/>
            <a:ext cx="1308100" cy="965200"/>
          </a:xfrm>
          <a:prstGeom prst="rect">
            <a:avLst/>
          </a:prstGeom>
        </p:spPr>
      </p:pic>
      <p:pic>
        <p:nvPicPr>
          <p:cNvPr id="8" name="Imagen 7" descr="Texto, Carta&#10;&#10;Descripción generada automáticamente">
            <a:extLst>
              <a:ext uri="{FF2B5EF4-FFF2-40B4-BE49-F238E27FC236}">
                <a16:creationId xmlns:a16="http://schemas.microsoft.com/office/drawing/2014/main" id="{B029F53B-7963-054B-913A-A3040C0BA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1795183"/>
            <a:ext cx="8621486" cy="3217762"/>
          </a:xfrm>
          <a:prstGeom prst="rect">
            <a:avLst/>
          </a:prstGeom>
        </p:spPr>
      </p:pic>
      <p:pic>
        <p:nvPicPr>
          <p:cNvPr id="5" name="Imagen 4" descr="Imagen que contiene Teams&#10;&#10;Descripción generada automáticamente">
            <a:extLst>
              <a:ext uri="{FF2B5EF4-FFF2-40B4-BE49-F238E27FC236}">
                <a16:creationId xmlns:a16="http://schemas.microsoft.com/office/drawing/2014/main" id="{21DBC1D2-A746-1242-B2C3-F915D0A8B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93" y="3929743"/>
            <a:ext cx="2118011" cy="25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49688" y="1685652"/>
            <a:ext cx="2456259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02A5D336-44B8-4E46-BB73-56A060C57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29" y="2520466"/>
            <a:ext cx="2450957" cy="1808474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AA39F6-4929-D64F-B774-6A00B14DC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368" y="2200941"/>
            <a:ext cx="4037739" cy="3976022"/>
          </a:xfrm>
        </p:spPr>
        <p:txBody>
          <a:bodyPr>
            <a:normAutofit fontScale="77500" lnSpcReduction="20000"/>
          </a:bodyPr>
          <a:lstStyle/>
          <a:p>
            <a:r>
              <a:rPr lang="es-EC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IUS Interculturalidad (RIUSI)</a:t>
            </a:r>
            <a:endParaRPr lang="es-EC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s-EC" dirty="0"/>
              <a:t>La Red de Interculturalidad se enfoca en la incidencia social y cultural mediante la colaboración académica en áreas de juventud, derechos humanos, protección del medio ambiente, diálogo ecuménico y religioso y relaciones interculturales.</a:t>
            </a:r>
          </a:p>
          <a:p>
            <a:pPr marL="114300" indent="0">
              <a:buNone/>
            </a:pPr>
            <a:endParaRPr lang="es-EC" sz="2100" dirty="0"/>
          </a:p>
          <a:p>
            <a:pPr marL="114300" indent="0">
              <a:buNone/>
            </a:pPr>
            <a:endParaRPr lang="es-ES_tradnl" sz="2100" dirty="0"/>
          </a:p>
        </p:txBody>
      </p:sp>
    </p:spTree>
    <p:extLst>
      <p:ext uri="{BB962C8B-B14F-4D97-AF65-F5344CB8AC3E}">
        <p14:creationId xmlns:p14="http://schemas.microsoft.com/office/powerpoint/2010/main" val="393792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n 5" descr="Texto&#10;&#10;Descripción generada automáticamente con confianza baja">
            <a:extLst>
              <a:ext uri="{FF2B5EF4-FFF2-40B4-BE49-F238E27FC236}">
                <a16:creationId xmlns:a16="http://schemas.microsoft.com/office/drawing/2014/main" id="{7E5A0C8C-4CBB-EA46-A40C-CFFF986A1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0385"/>
            <a:ext cx="1308100" cy="965200"/>
          </a:xfrm>
          <a:prstGeom prst="rect">
            <a:avLst/>
          </a:prstGeom>
        </p:spPr>
      </p:pic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77C0C2A3-EA73-C940-AE40-195B0D00F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31568"/>
            <a:ext cx="8447314" cy="2906292"/>
          </a:xfrm>
          <a:prstGeom prst="rect">
            <a:avLst/>
          </a:prstGeom>
        </p:spPr>
      </p:pic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BB735CAA-D02A-8E44-A9FE-61D09F06C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78" y="3296827"/>
            <a:ext cx="2088243" cy="324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5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981D1BF0-249B-BA48-8A98-1E77762A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29" y="2520466"/>
            <a:ext cx="2450957" cy="1808474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CB5029-55F0-314C-B111-580D9334F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5506" y="544286"/>
            <a:ext cx="4037739" cy="6004085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s-EC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CIAGEN</a:t>
            </a:r>
            <a:endParaRPr lang="es-EC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s-EC" sz="3100" dirty="0"/>
              <a:t>Mediante la colaboración entre universidades, CIAGEN se compromete a crear proyectos colaborativos en las áreas de Ciencias Administrativas y Económicas que den respuesta a los problemas de la sociedad, especialmente aquellos que afectan a los sectores más vulnerables.</a:t>
            </a:r>
          </a:p>
          <a:p>
            <a:pPr marL="114300" indent="0">
              <a:buNone/>
            </a:pPr>
            <a:endParaRPr lang="es-EC" sz="3100" dirty="0"/>
          </a:p>
          <a:p>
            <a:r>
              <a:rPr lang="es-EC" sz="2200" dirty="0"/>
              <a:t>Universidad Católica Don Bosco (BR)</a:t>
            </a:r>
            <a:br>
              <a:rPr lang="es-EC" sz="2200" dirty="0"/>
            </a:br>
            <a:r>
              <a:rPr lang="es-EC" sz="2200" dirty="0"/>
              <a:t>Universidad Politécnica Salesiana (Ecuador)</a:t>
            </a:r>
          </a:p>
          <a:p>
            <a:r>
              <a:rPr lang="es-EC" sz="2200" dirty="0"/>
              <a:t>Universidada Católica Silva Henriquez</a:t>
            </a:r>
          </a:p>
          <a:p>
            <a:r>
              <a:rPr lang="es-EC" sz="2200" dirty="0"/>
              <a:t>Universidad Salesiana Bolivia</a:t>
            </a:r>
          </a:p>
          <a:p>
            <a:endParaRPr lang="es-EC" sz="2200" dirty="0"/>
          </a:p>
          <a:p>
            <a:pPr marL="114300" indent="0">
              <a:buNone/>
            </a:pP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2124194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824</Words>
  <Application>Microsoft Macintosh PowerPoint</Application>
  <PresentationFormat>Presentación en pantalla (4:3)</PresentationFormat>
  <Paragraphs>95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REDES  ACADÉMICAS</vt:lpstr>
      <vt:lpstr>Redes académicas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IUS EDUCATION GROUP</vt:lpstr>
      <vt:lpstr>Presentación de PowerPoint</vt:lpstr>
      <vt:lpstr>Presentación de PowerPoint</vt:lpstr>
      <vt:lpstr>Instrumento organizador: Seminarios científicos cada tres años Asamblea General 
</vt:lpstr>
      <vt:lpstr>PLAN DE ACCIÓN COMÚN (2018-2021)
</vt:lpstr>
      <vt:lpstr>ACTIVIDADES Y RESULTADOS</vt:lpstr>
      <vt:lpstr>ACTIVIDADES Y RESULTADOS
</vt:lpstr>
      <vt:lpstr>INVESTIGACIÓN</vt:lpstr>
      <vt:lpstr>IUS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Networks</dc:title>
  <dc:creator>macbookair</dc:creator>
  <cp:lastModifiedBy>Maria Sol Villagomez Rodriguez</cp:lastModifiedBy>
  <cp:revision>9</cp:revision>
  <dcterms:created xsi:type="dcterms:W3CDTF">2018-11-14T03:59:31Z</dcterms:created>
  <dcterms:modified xsi:type="dcterms:W3CDTF">2022-01-26T09:37:47Z</dcterms:modified>
</cp:coreProperties>
</file>